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59" r:id="rId5"/>
    <p:sldId id="266" r:id="rId6"/>
    <p:sldId id="258" r:id="rId7"/>
    <p:sldId id="260" r:id="rId8"/>
    <p:sldId id="261" r:id="rId9"/>
    <p:sldId id="263" r:id="rId10"/>
    <p:sldId id="264" r:id="rId11"/>
    <p:sldId id="262" r:id="rId12"/>
  </p:sldIdLst>
  <p:sldSz cx="9144000" cy="6858000" type="screen4x3"/>
  <p:notesSz cx="6886575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3DF774-1C45-4A1A-B6D6-F82530624BA9}" v="541" dt="2026-09-02T08:00:56.8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有一 柿田" userId="37df41ee09a67721" providerId="LiveId" clId="{C56D5C33-705F-4CFF-988B-E6D92BA826E4}"/>
    <pc:docChg chg="undo custSel addSld delSld modSld sldOrd">
      <pc:chgData name="有一 柿田" userId="37df41ee09a67721" providerId="LiveId" clId="{C56D5C33-705F-4CFF-988B-E6D92BA826E4}" dt="2026-09-02T08:00:56.846" v="565"/>
      <pc:docMkLst>
        <pc:docMk/>
      </pc:docMkLst>
      <pc:sldChg chg="modSp modTransition">
        <pc:chgData name="有一 柿田" userId="37df41ee09a67721" providerId="LiveId" clId="{C56D5C33-705F-4CFF-988B-E6D92BA826E4}" dt="2026-09-02T07:10:12.601" v="451"/>
        <pc:sldMkLst>
          <pc:docMk/>
          <pc:sldMk cId="3769719911" sldId="256"/>
        </pc:sldMkLst>
        <pc:spChg chg="mod">
          <ac:chgData name="有一 柿田" userId="37df41ee09a67721" providerId="LiveId" clId="{C56D5C33-705F-4CFF-988B-E6D92BA826E4}" dt="2026-08-30T05:45:43.122" v="20"/>
          <ac:spMkLst>
            <pc:docMk/>
            <pc:sldMk cId="3769719911" sldId="256"/>
            <ac:spMk id="2" creationId="{48655E6B-7E5D-FE4A-8517-51936CF2B227}"/>
          </ac:spMkLst>
        </pc:spChg>
        <pc:spChg chg="mod">
          <ac:chgData name="有一 柿田" userId="37df41ee09a67721" providerId="LiveId" clId="{C56D5C33-705F-4CFF-988B-E6D92BA826E4}" dt="2026-08-30T05:45:43.122" v="20"/>
          <ac:spMkLst>
            <pc:docMk/>
            <pc:sldMk cId="3769719911" sldId="256"/>
            <ac:spMk id="3" creationId="{F862BC07-5701-9DFD-DD60-4103B19A8BEF}"/>
          </ac:spMkLst>
        </pc:spChg>
      </pc:sldChg>
      <pc:sldChg chg="modSp modTransition modAnim">
        <pc:chgData name="有一 柿田" userId="37df41ee09a67721" providerId="LiveId" clId="{C56D5C33-705F-4CFF-988B-E6D92BA826E4}" dt="2026-09-02T07:59:00.642" v="558"/>
        <pc:sldMkLst>
          <pc:docMk/>
          <pc:sldMk cId="3858849258" sldId="257"/>
        </pc:sldMkLst>
        <pc:graphicFrameChg chg="mod">
          <ac:chgData name="有一 柿田" userId="37df41ee09a67721" providerId="LiveId" clId="{C56D5C33-705F-4CFF-988B-E6D92BA826E4}" dt="2026-09-02T07:44:32.231" v="528" actId="255"/>
          <ac:graphicFrameMkLst>
            <pc:docMk/>
            <pc:sldMk cId="3858849258" sldId="257"/>
            <ac:graphicFrameMk id="5" creationId="{37B09D22-9FD9-4F08-87D5-D1012C928EB2}"/>
          </ac:graphicFrameMkLst>
        </pc:graphicFrameChg>
      </pc:sldChg>
      <pc:sldChg chg="modSp ord modTransition modAnim">
        <pc:chgData name="有一 柿田" userId="37df41ee09a67721" providerId="LiveId" clId="{C56D5C33-705F-4CFF-988B-E6D92BA826E4}" dt="2026-09-02T07:57:45.661" v="556"/>
        <pc:sldMkLst>
          <pc:docMk/>
          <pc:sldMk cId="622240399" sldId="258"/>
        </pc:sldMkLst>
        <pc:graphicFrameChg chg="mod">
          <ac:chgData name="有一 柿田" userId="37df41ee09a67721" providerId="LiveId" clId="{C56D5C33-705F-4CFF-988B-E6D92BA826E4}" dt="2026-09-02T07:46:40.542" v="535" actId="113"/>
          <ac:graphicFrameMkLst>
            <pc:docMk/>
            <pc:sldMk cId="622240399" sldId="258"/>
            <ac:graphicFrameMk id="2" creationId="{455C38A6-64FD-4F61-A5FC-5E8285F78EFC}"/>
          </ac:graphicFrameMkLst>
        </pc:graphicFrameChg>
      </pc:sldChg>
      <pc:sldChg chg="modSp mod ord modTransition modAnim">
        <pc:chgData name="有一 柿田" userId="37df41ee09a67721" providerId="LiveId" clId="{C56D5C33-705F-4CFF-988B-E6D92BA826E4}" dt="2026-09-02T07:59:37.036" v="559"/>
        <pc:sldMkLst>
          <pc:docMk/>
          <pc:sldMk cId="2646409448" sldId="259"/>
        </pc:sldMkLst>
        <pc:graphicFrameChg chg="mod">
          <ac:chgData name="有一 柿田" userId="37df41ee09a67721" providerId="LiveId" clId="{C56D5C33-705F-4CFF-988B-E6D92BA826E4}" dt="2026-09-02T07:49:08.538" v="548" actId="14100"/>
          <ac:graphicFrameMkLst>
            <pc:docMk/>
            <pc:sldMk cId="2646409448" sldId="259"/>
            <ac:graphicFrameMk id="4" creationId="{B4FBFFD1-AABD-4BA5-B8BF-2A8FDDFFC98C}"/>
          </ac:graphicFrameMkLst>
        </pc:graphicFrameChg>
      </pc:sldChg>
      <pc:sldChg chg="addSp delSp modSp mod modTransition modAnim">
        <pc:chgData name="有一 柿田" userId="37df41ee09a67721" providerId="LiveId" clId="{C56D5C33-705F-4CFF-988B-E6D92BA826E4}" dt="2026-09-02T08:00:11.867" v="561"/>
        <pc:sldMkLst>
          <pc:docMk/>
          <pc:sldMk cId="2205553804" sldId="260"/>
        </pc:sldMkLst>
        <pc:graphicFrameChg chg="del mod">
          <ac:chgData name="有一 柿田" userId="37df41ee09a67721" providerId="LiveId" clId="{C56D5C33-705F-4CFF-988B-E6D92BA826E4}" dt="2026-09-02T02:53:44.121" v="272" actId="478"/>
          <ac:graphicFrameMkLst>
            <pc:docMk/>
            <pc:sldMk cId="2205553804" sldId="260"/>
            <ac:graphicFrameMk id="2" creationId="{56A3C034-0EAE-4AFE-954F-EAA5919EBDDD}"/>
          </ac:graphicFrameMkLst>
        </pc:graphicFrameChg>
        <pc:graphicFrameChg chg="add mod">
          <ac:chgData name="有一 柿田" userId="37df41ee09a67721" providerId="LiveId" clId="{C56D5C33-705F-4CFF-988B-E6D92BA826E4}" dt="2026-09-02T07:47:06.852" v="537" actId="255"/>
          <ac:graphicFrameMkLst>
            <pc:docMk/>
            <pc:sldMk cId="2205553804" sldId="260"/>
            <ac:graphicFrameMk id="3" creationId="{56A3C034-0EAE-4AFE-954F-EAA5919EBDDD}"/>
          </ac:graphicFrameMkLst>
        </pc:graphicFrameChg>
      </pc:sldChg>
      <pc:sldChg chg="modSp modTransition modAnim">
        <pc:chgData name="有一 柿田" userId="37df41ee09a67721" providerId="LiveId" clId="{C56D5C33-705F-4CFF-988B-E6D92BA826E4}" dt="2026-09-02T08:00:21.903" v="562"/>
        <pc:sldMkLst>
          <pc:docMk/>
          <pc:sldMk cId="956669132" sldId="261"/>
        </pc:sldMkLst>
        <pc:graphicFrameChg chg="mod">
          <ac:chgData name="有一 柿田" userId="37df41ee09a67721" providerId="LiveId" clId="{C56D5C33-705F-4CFF-988B-E6D92BA826E4}" dt="2026-09-02T07:47:22.032" v="539" actId="113"/>
          <ac:graphicFrameMkLst>
            <pc:docMk/>
            <pc:sldMk cId="956669132" sldId="261"/>
            <ac:graphicFrameMk id="3" creationId="{5385025D-BBDB-4F04-B724-9D8AE0ADD57D}"/>
          </ac:graphicFrameMkLst>
        </pc:graphicFrameChg>
      </pc:sldChg>
      <pc:sldChg chg="modSp mod ord modTransition modAnim">
        <pc:chgData name="有一 柿田" userId="37df41ee09a67721" providerId="LiveId" clId="{C56D5C33-705F-4CFF-988B-E6D92BA826E4}" dt="2026-09-02T08:00:56.846" v="565"/>
        <pc:sldMkLst>
          <pc:docMk/>
          <pc:sldMk cId="3058206967" sldId="262"/>
        </pc:sldMkLst>
        <pc:graphicFrameChg chg="mod">
          <ac:chgData name="有一 柿田" userId="37df41ee09a67721" providerId="LiveId" clId="{C56D5C33-705F-4CFF-988B-E6D92BA826E4}" dt="2026-09-02T07:50:06.016" v="552" actId="14100"/>
          <ac:graphicFrameMkLst>
            <pc:docMk/>
            <pc:sldMk cId="3058206967" sldId="262"/>
            <ac:graphicFrameMk id="2" creationId="{4B2D1B74-0E55-4084-A871-A0A11AEE06DB}"/>
          </ac:graphicFrameMkLst>
        </pc:graphicFrameChg>
      </pc:sldChg>
      <pc:sldChg chg="addSp delSp modSp add del mod ord modTransition modAnim">
        <pc:chgData name="有一 柿田" userId="37df41ee09a67721" providerId="LiveId" clId="{C56D5C33-705F-4CFF-988B-E6D92BA826E4}" dt="2026-09-02T08:00:43.263" v="563"/>
        <pc:sldMkLst>
          <pc:docMk/>
          <pc:sldMk cId="3449499180" sldId="263"/>
        </pc:sldMkLst>
        <pc:graphicFrameChg chg="del">
          <ac:chgData name="有一 柿田" userId="37df41ee09a67721" providerId="LiveId" clId="{C56D5C33-705F-4CFF-988B-E6D92BA826E4}" dt="2026-09-01T23:07:34.316" v="28" actId="478"/>
          <ac:graphicFrameMkLst>
            <pc:docMk/>
            <pc:sldMk cId="3449499180" sldId="263"/>
            <ac:graphicFrameMk id="2" creationId="{45D3E46D-DDD7-4A26-A2B3-B7B6EC0CA8CA}"/>
          </ac:graphicFrameMkLst>
        </pc:graphicFrameChg>
        <pc:graphicFrameChg chg="add mod">
          <ac:chgData name="有一 柿田" userId="37df41ee09a67721" providerId="LiveId" clId="{C56D5C33-705F-4CFF-988B-E6D92BA826E4}" dt="2026-09-01T23:07:23.969" v="27"/>
          <ac:graphicFrameMkLst>
            <pc:docMk/>
            <pc:sldMk cId="3449499180" sldId="263"/>
            <ac:graphicFrameMk id="3" creationId="{45D3E46D-DDD7-4A26-A2B3-B7B6EC0CA8CA}"/>
          </ac:graphicFrameMkLst>
        </pc:graphicFrameChg>
        <pc:graphicFrameChg chg="add mod">
          <ac:chgData name="有一 柿田" userId="37df41ee09a67721" providerId="LiveId" clId="{C56D5C33-705F-4CFF-988B-E6D92BA826E4}" dt="2026-09-02T07:47:32.714" v="540" actId="255"/>
          <ac:graphicFrameMkLst>
            <pc:docMk/>
            <pc:sldMk cId="3449499180" sldId="263"/>
            <ac:graphicFrameMk id="4" creationId="{45D3E46D-DDD7-4A26-A2B3-B7B6EC0CA8CA}"/>
          </ac:graphicFrameMkLst>
        </pc:graphicFrameChg>
      </pc:sldChg>
      <pc:sldChg chg="addSp delSp modSp new mod ord modTransition modAnim">
        <pc:chgData name="有一 柿田" userId="37df41ee09a67721" providerId="LiveId" clId="{C56D5C33-705F-4CFF-988B-E6D92BA826E4}" dt="2026-09-02T08:00:51.401" v="564"/>
        <pc:sldMkLst>
          <pc:docMk/>
          <pc:sldMk cId="1968903796" sldId="264"/>
        </pc:sldMkLst>
        <pc:graphicFrameChg chg="add mod">
          <ac:chgData name="有一 柿田" userId="37df41ee09a67721" providerId="LiveId" clId="{C56D5C33-705F-4CFF-988B-E6D92BA826E4}" dt="2026-09-02T07:49:54" v="550" actId="14100"/>
          <ac:graphicFrameMkLst>
            <pc:docMk/>
            <pc:sldMk cId="1968903796" sldId="264"/>
            <ac:graphicFrameMk id="4" creationId="{B66D9D4A-8BB6-430A-BAD5-152C9F8C55A4}"/>
          </ac:graphicFrameMkLst>
        </pc:graphicFrameChg>
      </pc:sldChg>
      <pc:sldChg chg="addSp modSp new mod ord modTransition modAnim">
        <pc:chgData name="有一 柿田" userId="37df41ee09a67721" providerId="LiveId" clId="{C56D5C33-705F-4CFF-988B-E6D92BA826E4}" dt="2026-09-02T07:58:51.924" v="557"/>
        <pc:sldMkLst>
          <pc:docMk/>
          <pc:sldMk cId="1103922349" sldId="265"/>
        </pc:sldMkLst>
        <pc:graphicFrameChg chg="add mod">
          <ac:chgData name="有一 柿田" userId="37df41ee09a67721" providerId="LiveId" clId="{C56D5C33-705F-4CFF-988B-E6D92BA826E4}" dt="2026-09-02T06:05:41.019" v="312"/>
          <ac:graphicFrameMkLst>
            <pc:docMk/>
            <pc:sldMk cId="1103922349" sldId="265"/>
            <ac:graphicFrameMk id="2" creationId="{6760F08C-F916-38CE-2AB9-EA5FDF21DEC8}"/>
          </ac:graphicFrameMkLst>
        </pc:graphicFrameChg>
        <pc:graphicFrameChg chg="add mod">
          <ac:chgData name="有一 柿田" userId="37df41ee09a67721" providerId="LiveId" clId="{C56D5C33-705F-4CFF-988B-E6D92BA826E4}" dt="2026-09-02T07:45:51.231" v="532" actId="2711"/>
          <ac:graphicFrameMkLst>
            <pc:docMk/>
            <pc:sldMk cId="1103922349" sldId="265"/>
            <ac:graphicFrameMk id="3" creationId="{ABDE57C5-671E-4942-9368-DC76A97E3171}"/>
          </ac:graphicFrameMkLst>
        </pc:graphicFrameChg>
      </pc:sldChg>
      <pc:sldChg chg="addSp modSp new mod ord modTransition modAnim">
        <pc:chgData name="有一 柿田" userId="37df41ee09a67721" providerId="LiveId" clId="{C56D5C33-705F-4CFF-988B-E6D92BA826E4}" dt="2026-09-02T07:59:45.730" v="560"/>
        <pc:sldMkLst>
          <pc:docMk/>
          <pc:sldMk cId="3065359493" sldId="266"/>
        </pc:sldMkLst>
        <pc:graphicFrameChg chg="add mod">
          <ac:chgData name="有一 柿田" userId="37df41ee09a67721" providerId="LiveId" clId="{C56D5C33-705F-4CFF-988B-E6D92BA826E4}" dt="2026-09-02T07:48:49.638" v="547" actId="14100"/>
          <ac:graphicFrameMkLst>
            <pc:docMk/>
            <pc:sldMk cId="3065359493" sldId="266"/>
            <ac:graphicFrameMk id="2" creationId="{0E761AB6-F60E-4D2A-A92B-CD73F1708B88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37DF41EE09A67721/03&#35696;&#21729;&#27963;&#21205;/&#35696;&#20250;/&#36001;&#25919;&#20998;&#26512;/&#36001;&#25919;&#20998;&#26512;&#65293;2026&#35696;&#20250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人口と財政規模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歳入歳出分析!$A$2</c:f>
              <c:strCache>
                <c:ptCount val="1"/>
                <c:pt idx="0">
                  <c:v>人口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歳入歳出分析!$B$2:$AJ$2</c:f>
              <c:numCache>
                <c:formatCode>#,##0_);[Red]\(#,##0\)</c:formatCode>
                <c:ptCount val="35"/>
                <c:pt idx="0">
                  <c:v>302693</c:v>
                </c:pt>
                <c:pt idx="1">
                  <c:v>307000</c:v>
                </c:pt>
                <c:pt idx="2">
                  <c:v>311214</c:v>
                </c:pt>
                <c:pt idx="3">
                  <c:v>315470</c:v>
                </c:pt>
                <c:pt idx="4">
                  <c:v>317841</c:v>
                </c:pt>
                <c:pt idx="5">
                  <c:v>319667</c:v>
                </c:pt>
                <c:pt idx="6">
                  <c:v>321100</c:v>
                </c:pt>
                <c:pt idx="7">
                  <c:v>322478</c:v>
                </c:pt>
                <c:pt idx="8">
                  <c:v>323642</c:v>
                </c:pt>
                <c:pt idx="9">
                  <c:v>324253</c:v>
                </c:pt>
                <c:pt idx="10">
                  <c:v>325373</c:v>
                </c:pt>
                <c:pt idx="11">
                  <c:v>326321</c:v>
                </c:pt>
                <c:pt idx="12">
                  <c:v>327428</c:v>
                </c:pt>
                <c:pt idx="13">
                  <c:v>327881</c:v>
                </c:pt>
                <c:pt idx="14">
                  <c:v>328200</c:v>
                </c:pt>
                <c:pt idx="15">
                  <c:v>328917</c:v>
                </c:pt>
                <c:pt idx="16">
                  <c:v>330414</c:v>
                </c:pt>
                <c:pt idx="17">
                  <c:v>333003</c:v>
                </c:pt>
                <c:pt idx="18">
                  <c:v>335924</c:v>
                </c:pt>
                <c:pt idx="19">
                  <c:v>338536</c:v>
                </c:pt>
                <c:pt idx="20">
                  <c:v>340520</c:v>
                </c:pt>
                <c:pt idx="21">
                  <c:v>347010</c:v>
                </c:pt>
                <c:pt idx="22">
                  <c:v>348723</c:v>
                </c:pt>
                <c:pt idx="23">
                  <c:v>349388</c:v>
                </c:pt>
                <c:pt idx="24">
                  <c:v>350457</c:v>
                </c:pt>
                <c:pt idx="25">
                  <c:v>351863</c:v>
                </c:pt>
                <c:pt idx="26">
                  <c:v>352418</c:v>
                </c:pt>
                <c:pt idx="27">
                  <c:v>353078</c:v>
                </c:pt>
                <c:pt idx="28">
                  <c:v>353456</c:v>
                </c:pt>
                <c:pt idx="29">
                  <c:v>353442</c:v>
                </c:pt>
                <c:pt idx="30">
                  <c:v>352896</c:v>
                </c:pt>
                <c:pt idx="31">
                  <c:v>352986</c:v>
                </c:pt>
                <c:pt idx="32">
                  <c:v>352836</c:v>
                </c:pt>
                <c:pt idx="33">
                  <c:v>352673</c:v>
                </c:pt>
                <c:pt idx="34">
                  <c:v>352637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8E-467E-8974-D88FB277D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723193535"/>
        <c:axId val="716750095"/>
      </c:barChart>
      <c:lineChart>
        <c:grouping val="standard"/>
        <c:varyColors val="0"/>
        <c:ser>
          <c:idx val="1"/>
          <c:order val="1"/>
          <c:tx>
            <c:strRef>
              <c:f>歳入歳出分析!$A$71</c:f>
              <c:strCache>
                <c:ptCount val="1"/>
                <c:pt idx="0">
                  <c:v>標準財政規模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歳入歳出分析!$B$71:$AJ$71</c:f>
              <c:numCache>
                <c:formatCode>#,##0;"△ "#,##0</c:formatCode>
                <c:ptCount val="35"/>
                <c:pt idx="0">
                  <c:v>43527902</c:v>
                </c:pt>
                <c:pt idx="1">
                  <c:v>48096448</c:v>
                </c:pt>
                <c:pt idx="2">
                  <c:v>51093459</c:v>
                </c:pt>
                <c:pt idx="3">
                  <c:v>51669753</c:v>
                </c:pt>
                <c:pt idx="4">
                  <c:v>52969100</c:v>
                </c:pt>
                <c:pt idx="5">
                  <c:v>53883229</c:v>
                </c:pt>
                <c:pt idx="6">
                  <c:v>55838382</c:v>
                </c:pt>
                <c:pt idx="7">
                  <c:v>57530894</c:v>
                </c:pt>
                <c:pt idx="8">
                  <c:v>57680342</c:v>
                </c:pt>
                <c:pt idx="9">
                  <c:v>58172195</c:v>
                </c:pt>
                <c:pt idx="10">
                  <c:v>57431414</c:v>
                </c:pt>
                <c:pt idx="11">
                  <c:v>55057356</c:v>
                </c:pt>
                <c:pt idx="12">
                  <c:v>54747377</c:v>
                </c:pt>
                <c:pt idx="13">
                  <c:v>53534138</c:v>
                </c:pt>
                <c:pt idx="14">
                  <c:v>53850562</c:v>
                </c:pt>
                <c:pt idx="15">
                  <c:v>55609965</c:v>
                </c:pt>
                <c:pt idx="16">
                  <c:v>58654909</c:v>
                </c:pt>
                <c:pt idx="17">
                  <c:v>60026127</c:v>
                </c:pt>
                <c:pt idx="18">
                  <c:v>58889140</c:v>
                </c:pt>
                <c:pt idx="19">
                  <c:v>58003776</c:v>
                </c:pt>
                <c:pt idx="20">
                  <c:v>59710178</c:v>
                </c:pt>
                <c:pt idx="21">
                  <c:v>60512721</c:v>
                </c:pt>
                <c:pt idx="22">
                  <c:v>61343492</c:v>
                </c:pt>
                <c:pt idx="23">
                  <c:v>61243692</c:v>
                </c:pt>
                <c:pt idx="24">
                  <c:v>61406758</c:v>
                </c:pt>
                <c:pt idx="25">
                  <c:v>62031528</c:v>
                </c:pt>
                <c:pt idx="26">
                  <c:v>62763342</c:v>
                </c:pt>
                <c:pt idx="27">
                  <c:v>60457580</c:v>
                </c:pt>
                <c:pt idx="28">
                  <c:v>64006993</c:v>
                </c:pt>
                <c:pt idx="29">
                  <c:v>65885027</c:v>
                </c:pt>
                <c:pt idx="30">
                  <c:v>69162366</c:v>
                </c:pt>
                <c:pt idx="31">
                  <c:v>67518828</c:v>
                </c:pt>
                <c:pt idx="32">
                  <c:v>68822466</c:v>
                </c:pt>
                <c:pt idx="33">
                  <c:v>70582222</c:v>
                </c:pt>
                <c:pt idx="34">
                  <c:v>73075274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8E-467E-8974-D88FB277D9AE}"/>
            </c:ext>
          </c:extLst>
        </c:ser>
        <c:ser>
          <c:idx val="2"/>
          <c:order val="2"/>
          <c:tx>
            <c:strRef>
              <c:f>歳入歳出分析!$A$72</c:f>
              <c:strCache>
                <c:ptCount val="1"/>
                <c:pt idx="0">
                  <c:v>市税合計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歳入歳出分析!$B$72:$AJ$72</c:f>
              <c:numCache>
                <c:formatCode>#,##0;[Red]#,##0</c:formatCode>
                <c:ptCount val="35"/>
                <c:pt idx="0">
                  <c:v>43882636</c:v>
                </c:pt>
                <c:pt idx="1">
                  <c:v>48938031</c:v>
                </c:pt>
                <c:pt idx="2">
                  <c:v>48971159</c:v>
                </c:pt>
                <c:pt idx="3">
                  <c:v>45901539</c:v>
                </c:pt>
                <c:pt idx="4">
                  <c:v>48157433</c:v>
                </c:pt>
                <c:pt idx="5">
                  <c:v>48782563</c:v>
                </c:pt>
                <c:pt idx="6">
                  <c:v>50916108</c:v>
                </c:pt>
                <c:pt idx="7">
                  <c:v>49078066</c:v>
                </c:pt>
                <c:pt idx="8">
                  <c:v>49341801</c:v>
                </c:pt>
                <c:pt idx="9">
                  <c:v>48175995</c:v>
                </c:pt>
                <c:pt idx="10">
                  <c:v>47870404</c:v>
                </c:pt>
                <c:pt idx="11">
                  <c:v>47848292</c:v>
                </c:pt>
                <c:pt idx="12">
                  <c:v>46180069</c:v>
                </c:pt>
                <c:pt idx="13">
                  <c:v>47223493</c:v>
                </c:pt>
                <c:pt idx="14">
                  <c:v>48417847</c:v>
                </c:pt>
                <c:pt idx="15">
                  <c:v>51325739</c:v>
                </c:pt>
                <c:pt idx="16">
                  <c:v>54725207</c:v>
                </c:pt>
                <c:pt idx="17">
                  <c:v>54710900</c:v>
                </c:pt>
                <c:pt idx="18">
                  <c:v>52940923</c:v>
                </c:pt>
                <c:pt idx="19">
                  <c:v>52670887</c:v>
                </c:pt>
                <c:pt idx="20">
                  <c:v>53770054</c:v>
                </c:pt>
                <c:pt idx="21">
                  <c:v>54511849</c:v>
                </c:pt>
                <c:pt idx="22">
                  <c:v>54912565</c:v>
                </c:pt>
                <c:pt idx="23">
                  <c:v>56083269</c:v>
                </c:pt>
                <c:pt idx="24">
                  <c:v>55571640</c:v>
                </c:pt>
                <c:pt idx="25">
                  <c:v>56225882</c:v>
                </c:pt>
                <c:pt idx="26">
                  <c:v>57167181</c:v>
                </c:pt>
                <c:pt idx="27">
                  <c:v>57225191</c:v>
                </c:pt>
                <c:pt idx="28">
                  <c:v>57887745</c:v>
                </c:pt>
                <c:pt idx="29">
                  <c:v>57680898</c:v>
                </c:pt>
                <c:pt idx="30">
                  <c:v>56974715</c:v>
                </c:pt>
                <c:pt idx="31">
                  <c:v>58902490</c:v>
                </c:pt>
                <c:pt idx="32">
                  <c:v>58678867</c:v>
                </c:pt>
                <c:pt idx="33">
                  <c:v>59303978</c:v>
                </c:pt>
                <c:pt idx="34">
                  <c:v>62223771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F8E-467E-8974-D88FB277D9AE}"/>
            </c:ext>
          </c:extLst>
        </c:ser>
        <c:ser>
          <c:idx val="3"/>
          <c:order val="3"/>
          <c:tx>
            <c:strRef>
              <c:f>歳入歳出分析!$A$73</c:f>
              <c:strCache>
                <c:ptCount val="1"/>
                <c:pt idx="0">
                  <c:v>一般財源</c:v>
                </c:pt>
              </c:strCache>
            </c:strRef>
          </c:tx>
          <c:spPr>
            <a:ln w="63500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歳入歳出分析!$B$73:$AJ$73</c:f>
              <c:numCache>
                <c:formatCode>#,##0;"△ "#,##0</c:formatCode>
                <c:ptCount val="35"/>
                <c:pt idx="0">
                  <c:v>55672714</c:v>
                </c:pt>
                <c:pt idx="1">
                  <c:v>58994838</c:v>
                </c:pt>
                <c:pt idx="2">
                  <c:v>57531019</c:v>
                </c:pt>
                <c:pt idx="3">
                  <c:v>59170871</c:v>
                </c:pt>
                <c:pt idx="4">
                  <c:v>57146382</c:v>
                </c:pt>
                <c:pt idx="5">
                  <c:v>58591213</c:v>
                </c:pt>
                <c:pt idx="6">
                  <c:v>63410988</c:v>
                </c:pt>
                <c:pt idx="7">
                  <c:v>63283670</c:v>
                </c:pt>
                <c:pt idx="8">
                  <c:v>66558998</c:v>
                </c:pt>
                <c:pt idx="9">
                  <c:v>68185332</c:v>
                </c:pt>
                <c:pt idx="10">
                  <c:v>66565824</c:v>
                </c:pt>
                <c:pt idx="11">
                  <c:v>65933178</c:v>
                </c:pt>
                <c:pt idx="12">
                  <c:v>67867530</c:v>
                </c:pt>
                <c:pt idx="13">
                  <c:v>67124857</c:v>
                </c:pt>
                <c:pt idx="14">
                  <c:v>66955997</c:v>
                </c:pt>
                <c:pt idx="15">
                  <c:v>69180481</c:v>
                </c:pt>
                <c:pt idx="16">
                  <c:v>69387410</c:v>
                </c:pt>
                <c:pt idx="17">
                  <c:v>68653428</c:v>
                </c:pt>
                <c:pt idx="18">
                  <c:v>69606674</c:v>
                </c:pt>
                <c:pt idx="19">
                  <c:v>69218660</c:v>
                </c:pt>
                <c:pt idx="20">
                  <c:v>69841250</c:v>
                </c:pt>
                <c:pt idx="21">
                  <c:v>70471570</c:v>
                </c:pt>
                <c:pt idx="22">
                  <c:v>72160507</c:v>
                </c:pt>
                <c:pt idx="23">
                  <c:v>74519007</c:v>
                </c:pt>
                <c:pt idx="24">
                  <c:v>75302515</c:v>
                </c:pt>
                <c:pt idx="25">
                  <c:v>74077433</c:v>
                </c:pt>
                <c:pt idx="26">
                  <c:v>74400315</c:v>
                </c:pt>
                <c:pt idx="27">
                  <c:v>75036008</c:v>
                </c:pt>
                <c:pt idx="28">
                  <c:v>75961103</c:v>
                </c:pt>
                <c:pt idx="29">
                  <c:v>78704922</c:v>
                </c:pt>
                <c:pt idx="30" formatCode="#,##0_ ">
                  <c:v>83581288</c:v>
                </c:pt>
                <c:pt idx="31">
                  <c:v>87069216</c:v>
                </c:pt>
                <c:pt idx="32">
                  <c:v>93860712</c:v>
                </c:pt>
                <c:pt idx="33">
                  <c:v>92410695</c:v>
                </c:pt>
                <c:pt idx="34">
                  <c:v>93860712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F8E-467E-8974-D88FB277D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3453023"/>
        <c:axId val="716920975"/>
      </c:lineChart>
      <c:catAx>
        <c:axId val="663453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16920975"/>
        <c:crosses val="autoZero"/>
        <c:auto val="1"/>
        <c:lblAlgn val="ctr"/>
        <c:lblOffset val="100"/>
        <c:noMultiLvlLbl val="0"/>
      </c:catAx>
      <c:valAx>
        <c:axId val="716920975"/>
        <c:scaling>
          <c:orientation val="minMax"/>
          <c:min val="4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63453023"/>
        <c:crosses val="autoZero"/>
        <c:crossBetween val="between"/>
        <c:dispUnits>
          <c:builtInUnit val="hundredThousands"/>
        </c:dispUnits>
      </c:valAx>
      <c:valAx>
        <c:axId val="716750095"/>
        <c:scaling>
          <c:orientation val="minMax"/>
          <c:max val="360000"/>
          <c:min val="144000"/>
        </c:scaling>
        <c:delete val="0"/>
        <c:axPos val="r"/>
        <c:numFmt formatCode="General\ &quot;万人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23193535"/>
        <c:crosses val="max"/>
        <c:crossBetween val="between"/>
        <c:majorUnit val="36000"/>
        <c:minorUnit val="18000"/>
        <c:dispUnits>
          <c:builtInUnit val="tenThousands"/>
        </c:dispUnits>
      </c:valAx>
      <c:catAx>
        <c:axId val="72319353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1675009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歳出に占める民生費の割合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歳入歳出分析!$A$91</c:f>
              <c:strCache>
                <c:ptCount val="1"/>
                <c:pt idx="0">
                  <c:v>民生費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歳入歳出分析!$B$91:$AJ$91</c:f>
              <c:numCache>
                <c:formatCode>General</c:formatCode>
                <c:ptCount val="35"/>
                <c:pt idx="0">
                  <c:v>9828414</c:v>
                </c:pt>
                <c:pt idx="1">
                  <c:v>11651565</c:v>
                </c:pt>
                <c:pt idx="2">
                  <c:v>11801385</c:v>
                </c:pt>
                <c:pt idx="3">
                  <c:v>14962221</c:v>
                </c:pt>
                <c:pt idx="4">
                  <c:v>14517325</c:v>
                </c:pt>
                <c:pt idx="5">
                  <c:v>16326381</c:v>
                </c:pt>
                <c:pt idx="6">
                  <c:v>17257169</c:v>
                </c:pt>
                <c:pt idx="7">
                  <c:v>17750433</c:v>
                </c:pt>
                <c:pt idx="8">
                  <c:v>21372573</c:v>
                </c:pt>
                <c:pt idx="9">
                  <c:v>19283155</c:v>
                </c:pt>
                <c:pt idx="10">
                  <c:v>21592267</c:v>
                </c:pt>
                <c:pt idx="11">
                  <c:v>21521580</c:v>
                </c:pt>
                <c:pt idx="12">
                  <c:v>23530466</c:v>
                </c:pt>
                <c:pt idx="13">
                  <c:v>24206559</c:v>
                </c:pt>
                <c:pt idx="14">
                  <c:v>26336517</c:v>
                </c:pt>
                <c:pt idx="15">
                  <c:v>26776315</c:v>
                </c:pt>
                <c:pt idx="16">
                  <c:v>28393249</c:v>
                </c:pt>
                <c:pt idx="17">
                  <c:v>28589101</c:v>
                </c:pt>
                <c:pt idx="18">
                  <c:v>29593799</c:v>
                </c:pt>
                <c:pt idx="19">
                  <c:v>36075159</c:v>
                </c:pt>
                <c:pt idx="20">
                  <c:v>37260674</c:v>
                </c:pt>
                <c:pt idx="21">
                  <c:v>38663816</c:v>
                </c:pt>
                <c:pt idx="22">
                  <c:v>38637309</c:v>
                </c:pt>
                <c:pt idx="23">
                  <c:v>41887392</c:v>
                </c:pt>
                <c:pt idx="24">
                  <c:v>43384918</c:v>
                </c:pt>
                <c:pt idx="25">
                  <c:v>45958004</c:v>
                </c:pt>
                <c:pt idx="26">
                  <c:v>45916029</c:v>
                </c:pt>
                <c:pt idx="27">
                  <c:v>48967559</c:v>
                </c:pt>
                <c:pt idx="28">
                  <c:v>49768135</c:v>
                </c:pt>
                <c:pt idx="29">
                  <c:v>51054499</c:v>
                </c:pt>
                <c:pt idx="30">
                  <c:v>60785761</c:v>
                </c:pt>
                <c:pt idx="31">
                  <c:v>56686377</c:v>
                </c:pt>
                <c:pt idx="32">
                  <c:v>59986512</c:v>
                </c:pt>
                <c:pt idx="33">
                  <c:v>62638290</c:v>
                </c:pt>
                <c:pt idx="34">
                  <c:v>65155154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5-4CC7-9620-5015B3FB7CC8}"/>
            </c:ext>
          </c:extLst>
        </c:ser>
        <c:ser>
          <c:idx val="1"/>
          <c:order val="1"/>
          <c:tx>
            <c:strRef>
              <c:f>歳入歳出分析!$A$92</c:f>
              <c:strCache>
                <c:ptCount val="1"/>
                <c:pt idx="0">
                  <c:v>その他の歳出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歳入歳出分析!$B$92:$AJ$92</c:f>
              <c:numCache>
                <c:formatCode>General</c:formatCode>
                <c:ptCount val="35"/>
                <c:pt idx="0">
                  <c:v>57550494</c:v>
                </c:pt>
                <c:pt idx="1">
                  <c:v>65026064</c:v>
                </c:pt>
                <c:pt idx="2">
                  <c:v>59082640</c:v>
                </c:pt>
                <c:pt idx="3">
                  <c:v>59494456</c:v>
                </c:pt>
                <c:pt idx="4">
                  <c:v>57052067</c:v>
                </c:pt>
                <c:pt idx="5">
                  <c:v>57865163</c:v>
                </c:pt>
                <c:pt idx="6">
                  <c:v>56782272</c:v>
                </c:pt>
                <c:pt idx="7">
                  <c:v>65689272</c:v>
                </c:pt>
                <c:pt idx="8">
                  <c:v>62023453</c:v>
                </c:pt>
                <c:pt idx="9">
                  <c:v>60638678</c:v>
                </c:pt>
                <c:pt idx="10">
                  <c:v>60918807</c:v>
                </c:pt>
                <c:pt idx="11">
                  <c:v>60155085</c:v>
                </c:pt>
                <c:pt idx="12">
                  <c:v>60552758</c:v>
                </c:pt>
                <c:pt idx="13">
                  <c:v>58753312</c:v>
                </c:pt>
                <c:pt idx="14">
                  <c:v>58695687</c:v>
                </c:pt>
                <c:pt idx="15">
                  <c:v>57425164</c:v>
                </c:pt>
                <c:pt idx="16">
                  <c:v>60724441</c:v>
                </c:pt>
                <c:pt idx="17">
                  <c:v>67124478</c:v>
                </c:pt>
                <c:pt idx="18">
                  <c:v>77258407</c:v>
                </c:pt>
                <c:pt idx="19">
                  <c:v>59218642</c:v>
                </c:pt>
                <c:pt idx="20">
                  <c:v>60057081</c:v>
                </c:pt>
                <c:pt idx="21">
                  <c:v>58138826</c:v>
                </c:pt>
                <c:pt idx="22">
                  <c:v>63986969</c:v>
                </c:pt>
                <c:pt idx="23">
                  <c:v>66658701</c:v>
                </c:pt>
                <c:pt idx="24">
                  <c:v>60665845</c:v>
                </c:pt>
                <c:pt idx="25">
                  <c:v>62594216</c:v>
                </c:pt>
                <c:pt idx="26">
                  <c:v>63847178</c:v>
                </c:pt>
                <c:pt idx="27">
                  <c:v>60720119</c:v>
                </c:pt>
                <c:pt idx="28">
                  <c:v>59326646</c:v>
                </c:pt>
                <c:pt idx="29">
                  <c:v>99319741</c:v>
                </c:pt>
                <c:pt idx="30">
                  <c:v>65068380</c:v>
                </c:pt>
                <c:pt idx="31">
                  <c:v>64871934</c:v>
                </c:pt>
                <c:pt idx="32">
                  <c:v>67011284</c:v>
                </c:pt>
                <c:pt idx="33">
                  <c:v>67768875</c:v>
                </c:pt>
                <c:pt idx="34">
                  <c:v>71941850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895-4CC7-9620-5015B3FB7C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247504815"/>
        <c:axId val="1335657167"/>
      </c:barChart>
      <c:catAx>
        <c:axId val="1247504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335657167"/>
        <c:crosses val="autoZero"/>
        <c:auto val="1"/>
        <c:lblAlgn val="ctr"/>
        <c:lblOffset val="100"/>
        <c:noMultiLvlLbl val="0"/>
      </c:catAx>
      <c:valAx>
        <c:axId val="1335657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47504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市民税・固定資産税と地方消費税交付金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歳入歳出分析!$A$17</c:f>
              <c:strCache>
                <c:ptCount val="1"/>
                <c:pt idx="0">
                  <c:v>個人市民税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歳入歳出分析!$B$17:$AJ$17</c:f>
              <c:numCache>
                <c:formatCode>#,##0;"△ "#,##0</c:formatCode>
                <c:ptCount val="35"/>
                <c:pt idx="0">
                  <c:v>19565279</c:v>
                </c:pt>
                <c:pt idx="1">
                  <c:v>21765597</c:v>
                </c:pt>
                <c:pt idx="2">
                  <c:v>21816575</c:v>
                </c:pt>
                <c:pt idx="3">
                  <c:v>18801924</c:v>
                </c:pt>
                <c:pt idx="4">
                  <c:v>19677403</c:v>
                </c:pt>
                <c:pt idx="5">
                  <c:v>19064924</c:v>
                </c:pt>
                <c:pt idx="6">
                  <c:v>20936096</c:v>
                </c:pt>
                <c:pt idx="7">
                  <c:v>19293434</c:v>
                </c:pt>
                <c:pt idx="8">
                  <c:v>18570309</c:v>
                </c:pt>
                <c:pt idx="9">
                  <c:v>17667667</c:v>
                </c:pt>
                <c:pt idx="10">
                  <c:v>17275129</c:v>
                </c:pt>
                <c:pt idx="11">
                  <c:v>16952787</c:v>
                </c:pt>
                <c:pt idx="12">
                  <c:v>16123208</c:v>
                </c:pt>
                <c:pt idx="13">
                  <c:v>15652762</c:v>
                </c:pt>
                <c:pt idx="14">
                  <c:v>16150187</c:v>
                </c:pt>
                <c:pt idx="15">
                  <c:v>17687666</c:v>
                </c:pt>
                <c:pt idx="16">
                  <c:v>21040775</c:v>
                </c:pt>
                <c:pt idx="17">
                  <c:v>21649741</c:v>
                </c:pt>
                <c:pt idx="18">
                  <c:v>21106332</c:v>
                </c:pt>
                <c:pt idx="19">
                  <c:v>19358398</c:v>
                </c:pt>
                <c:pt idx="20">
                  <c:v>19097603</c:v>
                </c:pt>
                <c:pt idx="21">
                  <c:v>19826804</c:v>
                </c:pt>
                <c:pt idx="22">
                  <c:v>20067307</c:v>
                </c:pt>
                <c:pt idx="23">
                  <c:v>20317114</c:v>
                </c:pt>
                <c:pt idx="24">
                  <c:v>20395474</c:v>
                </c:pt>
                <c:pt idx="25">
                  <c:v>20747339</c:v>
                </c:pt>
                <c:pt idx="26">
                  <c:v>21149948</c:v>
                </c:pt>
                <c:pt idx="27">
                  <c:v>21641806</c:v>
                </c:pt>
                <c:pt idx="28">
                  <c:v>21890884</c:v>
                </c:pt>
                <c:pt idx="29">
                  <c:v>22271654</c:v>
                </c:pt>
                <c:pt idx="30">
                  <c:v>21739803</c:v>
                </c:pt>
                <c:pt idx="31">
                  <c:v>22436123</c:v>
                </c:pt>
                <c:pt idx="32">
                  <c:v>22643133</c:v>
                </c:pt>
                <c:pt idx="33">
                  <c:v>22050900</c:v>
                </c:pt>
                <c:pt idx="34">
                  <c:v>24444020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D6-439C-AF78-792F0D06F93D}"/>
            </c:ext>
          </c:extLst>
        </c:ser>
        <c:ser>
          <c:idx val="1"/>
          <c:order val="1"/>
          <c:tx>
            <c:strRef>
              <c:f>歳入歳出分析!$A$18</c:f>
              <c:strCache>
                <c:ptCount val="1"/>
                <c:pt idx="0">
                  <c:v>法人市民税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歳入歳出分析!$B$18:$AJ$18</c:f>
              <c:numCache>
                <c:formatCode>#,##0;"△ "#,##0</c:formatCode>
                <c:ptCount val="35"/>
                <c:pt idx="0">
                  <c:v>6700401</c:v>
                </c:pt>
                <c:pt idx="1">
                  <c:v>5676430</c:v>
                </c:pt>
                <c:pt idx="2">
                  <c:v>5334001</c:v>
                </c:pt>
                <c:pt idx="3">
                  <c:v>4689141</c:v>
                </c:pt>
                <c:pt idx="4">
                  <c:v>4953397</c:v>
                </c:pt>
                <c:pt idx="5">
                  <c:v>5312164</c:v>
                </c:pt>
                <c:pt idx="6">
                  <c:v>5215258</c:v>
                </c:pt>
                <c:pt idx="7">
                  <c:v>4276424</c:v>
                </c:pt>
                <c:pt idx="8">
                  <c:v>4331205</c:v>
                </c:pt>
                <c:pt idx="9">
                  <c:v>4764442</c:v>
                </c:pt>
                <c:pt idx="10">
                  <c:v>4233053</c:v>
                </c:pt>
                <c:pt idx="11">
                  <c:v>4303987</c:v>
                </c:pt>
                <c:pt idx="12">
                  <c:v>4078826</c:v>
                </c:pt>
                <c:pt idx="13">
                  <c:v>5113028</c:v>
                </c:pt>
                <c:pt idx="14">
                  <c:v>5274045</c:v>
                </c:pt>
                <c:pt idx="15">
                  <c:v>6925158</c:v>
                </c:pt>
                <c:pt idx="16">
                  <c:v>6270285</c:v>
                </c:pt>
                <c:pt idx="17">
                  <c:v>5236315</c:v>
                </c:pt>
                <c:pt idx="18">
                  <c:v>3746861</c:v>
                </c:pt>
                <c:pt idx="19">
                  <c:v>4454574</c:v>
                </c:pt>
                <c:pt idx="20">
                  <c:v>5323171</c:v>
                </c:pt>
                <c:pt idx="21">
                  <c:v>5515527</c:v>
                </c:pt>
                <c:pt idx="22">
                  <c:v>4768943</c:v>
                </c:pt>
                <c:pt idx="23">
                  <c:v>5210365</c:v>
                </c:pt>
                <c:pt idx="24">
                  <c:v>4706303</c:v>
                </c:pt>
                <c:pt idx="25">
                  <c:v>4491260</c:v>
                </c:pt>
                <c:pt idx="26">
                  <c:v>4814561</c:v>
                </c:pt>
                <c:pt idx="27">
                  <c:v>4606227</c:v>
                </c:pt>
                <c:pt idx="28">
                  <c:v>4633017</c:v>
                </c:pt>
                <c:pt idx="29">
                  <c:v>3781907</c:v>
                </c:pt>
                <c:pt idx="30">
                  <c:v>3926985</c:v>
                </c:pt>
                <c:pt idx="31">
                  <c:v>4070616</c:v>
                </c:pt>
                <c:pt idx="32">
                  <c:v>3441964</c:v>
                </c:pt>
                <c:pt idx="33">
                  <c:v>4109288</c:v>
                </c:pt>
                <c:pt idx="34">
                  <c:v>4181716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D6-439C-AF78-792F0D06F93D}"/>
            </c:ext>
          </c:extLst>
        </c:ser>
        <c:ser>
          <c:idx val="2"/>
          <c:order val="2"/>
          <c:tx>
            <c:strRef>
              <c:f>歳入歳出分析!$A$19</c:f>
              <c:strCache>
                <c:ptCount val="1"/>
                <c:pt idx="0">
                  <c:v>固定資産税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歳入歳出分析!$B$19:$AJ$19</c:f>
              <c:numCache>
                <c:formatCode>#,##0;"△ "#,##0</c:formatCode>
                <c:ptCount val="35"/>
                <c:pt idx="0">
                  <c:v>13036285</c:v>
                </c:pt>
                <c:pt idx="1">
                  <c:v>15136297</c:v>
                </c:pt>
                <c:pt idx="2">
                  <c:v>16232949</c:v>
                </c:pt>
                <c:pt idx="3">
                  <c:v>17024820</c:v>
                </c:pt>
                <c:pt idx="4">
                  <c:v>17956529</c:v>
                </c:pt>
                <c:pt idx="5">
                  <c:v>18697672</c:v>
                </c:pt>
                <c:pt idx="6">
                  <c:v>18827472</c:v>
                </c:pt>
                <c:pt idx="7">
                  <c:v>19673765</c:v>
                </c:pt>
                <c:pt idx="8">
                  <c:v>20321420</c:v>
                </c:pt>
                <c:pt idx="9">
                  <c:v>19781641</c:v>
                </c:pt>
                <c:pt idx="10">
                  <c:v>20168938</c:v>
                </c:pt>
                <c:pt idx="11">
                  <c:v>20556227</c:v>
                </c:pt>
                <c:pt idx="12">
                  <c:v>19922261</c:v>
                </c:pt>
                <c:pt idx="13">
                  <c:v>20380593</c:v>
                </c:pt>
                <c:pt idx="14">
                  <c:v>20715917</c:v>
                </c:pt>
                <c:pt idx="15">
                  <c:v>20406016</c:v>
                </c:pt>
                <c:pt idx="16">
                  <c:v>21062261</c:v>
                </c:pt>
                <c:pt idx="17">
                  <c:v>21543229</c:v>
                </c:pt>
                <c:pt idx="18">
                  <c:v>21769022</c:v>
                </c:pt>
                <c:pt idx="19">
                  <c:v>21817183</c:v>
                </c:pt>
                <c:pt idx="20">
                  <c:v>21978260</c:v>
                </c:pt>
                <c:pt idx="21">
                  <c:v>21272331</c:v>
                </c:pt>
                <c:pt idx="22">
                  <c:v>21808535</c:v>
                </c:pt>
                <c:pt idx="23">
                  <c:v>22239590</c:v>
                </c:pt>
                <c:pt idx="24">
                  <c:v>22112117</c:v>
                </c:pt>
                <c:pt idx="25">
                  <c:v>22396087</c:v>
                </c:pt>
                <c:pt idx="26">
                  <c:v>22732749</c:v>
                </c:pt>
                <c:pt idx="27">
                  <c:v>22595830</c:v>
                </c:pt>
                <c:pt idx="28">
                  <c:v>22880683</c:v>
                </c:pt>
                <c:pt idx="29">
                  <c:v>23171537</c:v>
                </c:pt>
                <c:pt idx="30">
                  <c:v>22649787</c:v>
                </c:pt>
                <c:pt idx="31">
                  <c:v>23363195</c:v>
                </c:pt>
                <c:pt idx="32">
                  <c:v>23589331</c:v>
                </c:pt>
                <c:pt idx="33">
                  <c:v>24004981</c:v>
                </c:pt>
                <c:pt idx="34">
                  <c:v>24393785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D6-439C-AF78-792F0D06F93D}"/>
            </c:ext>
          </c:extLst>
        </c:ser>
        <c:ser>
          <c:idx val="3"/>
          <c:order val="3"/>
          <c:tx>
            <c:strRef>
              <c:f>歳入歳出分析!$A$25</c:f>
              <c:strCache>
                <c:ptCount val="1"/>
                <c:pt idx="0">
                  <c:v>地方消費税交付金</c:v>
                </c:pt>
              </c:strCache>
            </c:strRef>
          </c:tx>
          <c:spPr>
            <a:ln w="635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歳入歳出分析!$B$25:$AJ$25</c:f>
              <c:numCache>
                <c:formatCode>General</c:formatCode>
                <c:ptCount val="35"/>
                <c:pt idx="6" formatCode="#,##0;&quot;△ &quot;#,##0">
                  <c:v>654180</c:v>
                </c:pt>
                <c:pt idx="7" formatCode="#,##0;&quot;△ &quot;#,##0">
                  <c:v>2872918</c:v>
                </c:pt>
                <c:pt idx="8" formatCode="#,##0;&quot;△ &quot;#,##0">
                  <c:v>2695288</c:v>
                </c:pt>
                <c:pt idx="9" formatCode="#,##0;&quot;△ &quot;#,##0">
                  <c:v>2779567</c:v>
                </c:pt>
                <c:pt idx="10" formatCode="#,##0;&quot;△ &quot;#,##0">
                  <c:v>2658965</c:v>
                </c:pt>
                <c:pt idx="11" formatCode="#,##0;&quot;△ &quot;#,##0">
                  <c:v>2344910</c:v>
                </c:pt>
                <c:pt idx="12" formatCode="#,##0;&quot;△ &quot;#,##0">
                  <c:v>2653378</c:v>
                </c:pt>
                <c:pt idx="13" formatCode="#,##0;&quot;△ &quot;#,##0">
                  <c:v>2961232</c:v>
                </c:pt>
                <c:pt idx="14" formatCode="#,##0;&quot;△ &quot;#,##0">
                  <c:v>2755431</c:v>
                </c:pt>
                <c:pt idx="15" formatCode="#,##0;&quot;△ &quot;#,##0">
                  <c:v>2918273</c:v>
                </c:pt>
                <c:pt idx="16" formatCode="#,##0;&quot;△ &quot;#,##0">
                  <c:v>2881636</c:v>
                </c:pt>
                <c:pt idx="17" formatCode="#,##0;&quot;△ &quot;#,##0">
                  <c:v>2743287</c:v>
                </c:pt>
                <c:pt idx="18" formatCode="#,##0;&quot;△ &quot;#,##0">
                  <c:v>2927049</c:v>
                </c:pt>
                <c:pt idx="19" formatCode="#,##0;&quot;△ &quot;#,##0">
                  <c:v>2922021</c:v>
                </c:pt>
                <c:pt idx="20" formatCode="#,##0;&quot;△ &quot;#,##0">
                  <c:v>2946553</c:v>
                </c:pt>
                <c:pt idx="21" formatCode="#,##0;&quot;△ &quot;#,##0">
                  <c:v>2966827</c:v>
                </c:pt>
                <c:pt idx="22" formatCode="#,##0;&quot;△ &quot;#,##0">
                  <c:v>2941543</c:v>
                </c:pt>
                <c:pt idx="23" formatCode="#,##0;&quot;△ &quot;#,##0">
                  <c:v>3533534</c:v>
                </c:pt>
                <c:pt idx="24" formatCode="#,##0;&quot;△ &quot;#,##0">
                  <c:v>5741623</c:v>
                </c:pt>
                <c:pt idx="25" formatCode="#,##0;&quot;△ &quot;#,##0">
                  <c:v>5187966</c:v>
                </c:pt>
                <c:pt idx="26" formatCode="#,##0;&quot;△ &quot;#,##0">
                  <c:v>5556051</c:v>
                </c:pt>
                <c:pt idx="27" formatCode="#,##0;&quot;△ &quot;#,##0">
                  <c:v>6241016</c:v>
                </c:pt>
                <c:pt idx="28" formatCode="#,##0;&quot;△ &quot;#,##0">
                  <c:v>6007795</c:v>
                </c:pt>
                <c:pt idx="29" formatCode="#,##0;&quot;△ &quot;#,##0">
                  <c:v>7291219</c:v>
                </c:pt>
                <c:pt idx="30" formatCode="#,##0;&quot;△ &quot;#,##0">
                  <c:v>7955214</c:v>
                </c:pt>
                <c:pt idx="31" formatCode="#,##0;&quot;△ &quot;#,##0">
                  <c:v>8361755</c:v>
                </c:pt>
                <c:pt idx="32" formatCode="#,##0;&quot;△ &quot;#,##0">
                  <c:v>8301889</c:v>
                </c:pt>
                <c:pt idx="33" formatCode="#,##0;&quot;△ &quot;#,##0">
                  <c:v>8721338</c:v>
                </c:pt>
                <c:pt idx="34" formatCode="#,##0;&quot;△ &quot;#,##0">
                  <c:v>9360205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ED6-439C-AF78-792F0D06F9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3079935"/>
        <c:axId val="405155183"/>
      </c:lineChart>
      <c:catAx>
        <c:axId val="223079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05155183"/>
        <c:crosses val="autoZero"/>
        <c:auto val="1"/>
        <c:lblAlgn val="ctr"/>
        <c:lblOffset val="100"/>
        <c:noMultiLvlLbl val="0"/>
      </c:catAx>
      <c:valAx>
        <c:axId val="405155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23079935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ja-JP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配当割交付金、株式譲渡所得割交付金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グラフデータ１!$A$2</c:f>
              <c:strCache>
                <c:ptCount val="1"/>
                <c:pt idx="0">
                  <c:v>利子割交付金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グラフデータ１!$B$1:$AJ$1</c:f>
              <c:strCache>
                <c:ptCount val="23"/>
                <c:pt idx="0">
                  <c:v>平成15年度</c:v>
                </c:pt>
                <c:pt idx="1">
                  <c:v>平成16年度</c:v>
                </c:pt>
                <c:pt idx="2">
                  <c:v>平成17年度</c:v>
                </c:pt>
                <c:pt idx="3">
                  <c:v>平成18年度</c:v>
                </c:pt>
                <c:pt idx="4">
                  <c:v>平成19年度</c:v>
                </c:pt>
                <c:pt idx="5">
                  <c:v>平成20年度</c:v>
                </c:pt>
                <c:pt idx="6">
                  <c:v>平成21年度</c:v>
                </c:pt>
                <c:pt idx="7">
                  <c:v>平成22年度</c:v>
                </c:pt>
                <c:pt idx="8">
                  <c:v>平成23年度</c:v>
                </c:pt>
                <c:pt idx="9">
                  <c:v>平成24年度</c:v>
                </c:pt>
                <c:pt idx="10">
                  <c:v>平成25年度</c:v>
                </c:pt>
                <c:pt idx="11">
                  <c:v>平成26年度</c:v>
                </c:pt>
                <c:pt idx="12">
                  <c:v>平成27年度</c:v>
                </c:pt>
                <c:pt idx="13">
                  <c:v>平成28年度</c:v>
                </c:pt>
                <c:pt idx="14">
                  <c:v>平成29年度</c:v>
                </c:pt>
                <c:pt idx="15">
                  <c:v>平成30年度</c:v>
                </c:pt>
                <c:pt idx="16">
                  <c:v>令和元年度</c:v>
                </c:pt>
                <c:pt idx="17">
                  <c:v>令和2年度</c:v>
                </c:pt>
                <c:pt idx="18">
                  <c:v>令和3年度</c:v>
                </c:pt>
                <c:pt idx="19">
                  <c:v>令和4年度</c:v>
                </c:pt>
                <c:pt idx="20">
                  <c:v>令和5年度</c:v>
                </c:pt>
                <c:pt idx="21">
                  <c:v>令和6年度</c:v>
                </c:pt>
                <c:pt idx="22">
                  <c:v>令和7年度</c:v>
                </c:pt>
              </c:strCache>
            </c:strRef>
          </c:cat>
          <c:val>
            <c:numRef>
              <c:f>グラフデータ１!$B$2:$AJ$2</c:f>
              <c:numCache>
                <c:formatCode>#,##0;[Red]#,##0</c:formatCode>
                <c:ptCount val="23"/>
                <c:pt idx="0">
                  <c:v>335249</c:v>
                </c:pt>
                <c:pt idx="1">
                  <c:v>307522</c:v>
                </c:pt>
                <c:pt idx="2">
                  <c:v>223126</c:v>
                </c:pt>
                <c:pt idx="3">
                  <c:v>148463</c:v>
                </c:pt>
                <c:pt idx="4">
                  <c:v>205845</c:v>
                </c:pt>
                <c:pt idx="5">
                  <c:v>200953</c:v>
                </c:pt>
                <c:pt idx="6">
                  <c:v>163746</c:v>
                </c:pt>
                <c:pt idx="7">
                  <c:v>146726</c:v>
                </c:pt>
                <c:pt idx="8">
                  <c:v>115237</c:v>
                </c:pt>
                <c:pt idx="9">
                  <c:v>101654</c:v>
                </c:pt>
                <c:pt idx="10">
                  <c:v>91718</c:v>
                </c:pt>
                <c:pt idx="11">
                  <c:v>81155</c:v>
                </c:pt>
                <c:pt idx="12">
                  <c:v>70958</c:v>
                </c:pt>
                <c:pt idx="13">
                  <c:v>45626</c:v>
                </c:pt>
                <c:pt idx="14">
                  <c:v>73454</c:v>
                </c:pt>
                <c:pt idx="15">
                  <c:v>73563</c:v>
                </c:pt>
                <c:pt idx="16">
                  <c:v>38109</c:v>
                </c:pt>
                <c:pt idx="17">
                  <c:v>40490</c:v>
                </c:pt>
                <c:pt idx="18">
                  <c:v>33616</c:v>
                </c:pt>
                <c:pt idx="19">
                  <c:v>20888</c:v>
                </c:pt>
                <c:pt idx="20">
                  <c:v>18799</c:v>
                </c:pt>
                <c:pt idx="21">
                  <c:v>25420</c:v>
                </c:pt>
                <c:pt idx="22">
                  <c:v>95350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E2-44AA-8700-275CCD2F95C2}"/>
            </c:ext>
          </c:extLst>
        </c:ser>
        <c:ser>
          <c:idx val="1"/>
          <c:order val="1"/>
          <c:tx>
            <c:strRef>
              <c:f>グラフデータ１!$A$3</c:f>
              <c:strCache>
                <c:ptCount val="1"/>
                <c:pt idx="0">
                  <c:v>配当割交付金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グラフデータ１!$B$1:$AJ$1</c:f>
              <c:strCache>
                <c:ptCount val="23"/>
                <c:pt idx="0">
                  <c:v>平成15年度</c:v>
                </c:pt>
                <c:pt idx="1">
                  <c:v>平成16年度</c:v>
                </c:pt>
                <c:pt idx="2">
                  <c:v>平成17年度</c:v>
                </c:pt>
                <c:pt idx="3">
                  <c:v>平成18年度</c:v>
                </c:pt>
                <c:pt idx="4">
                  <c:v>平成19年度</c:v>
                </c:pt>
                <c:pt idx="5">
                  <c:v>平成20年度</c:v>
                </c:pt>
                <c:pt idx="6">
                  <c:v>平成21年度</c:v>
                </c:pt>
                <c:pt idx="7">
                  <c:v>平成22年度</c:v>
                </c:pt>
                <c:pt idx="8">
                  <c:v>平成23年度</c:v>
                </c:pt>
                <c:pt idx="9">
                  <c:v>平成24年度</c:v>
                </c:pt>
                <c:pt idx="10">
                  <c:v>平成25年度</c:v>
                </c:pt>
                <c:pt idx="11">
                  <c:v>平成26年度</c:v>
                </c:pt>
                <c:pt idx="12">
                  <c:v>平成27年度</c:v>
                </c:pt>
                <c:pt idx="13">
                  <c:v>平成28年度</c:v>
                </c:pt>
                <c:pt idx="14">
                  <c:v>平成29年度</c:v>
                </c:pt>
                <c:pt idx="15">
                  <c:v>平成30年度</c:v>
                </c:pt>
                <c:pt idx="16">
                  <c:v>令和元年度</c:v>
                </c:pt>
                <c:pt idx="17">
                  <c:v>令和2年度</c:v>
                </c:pt>
                <c:pt idx="18">
                  <c:v>令和3年度</c:v>
                </c:pt>
                <c:pt idx="19">
                  <c:v>令和4年度</c:v>
                </c:pt>
                <c:pt idx="20">
                  <c:v>令和5年度</c:v>
                </c:pt>
                <c:pt idx="21">
                  <c:v>令和6年度</c:v>
                </c:pt>
                <c:pt idx="22">
                  <c:v>令和7年度</c:v>
                </c:pt>
              </c:strCache>
            </c:strRef>
          </c:cat>
          <c:val>
            <c:numRef>
              <c:f>グラフデータ１!$B$3:$AJ$3</c:f>
              <c:numCache>
                <c:formatCode>#,##0;[Red]#,##0</c:formatCode>
                <c:ptCount val="23"/>
                <c:pt idx="1">
                  <c:v>66509</c:v>
                </c:pt>
                <c:pt idx="2">
                  <c:v>119992</c:v>
                </c:pt>
                <c:pt idx="3">
                  <c:v>177571</c:v>
                </c:pt>
                <c:pt idx="4">
                  <c:v>215727</c:v>
                </c:pt>
                <c:pt idx="5">
                  <c:v>79342</c:v>
                </c:pt>
                <c:pt idx="6">
                  <c:v>62439</c:v>
                </c:pt>
                <c:pt idx="7">
                  <c:v>78858</c:v>
                </c:pt>
                <c:pt idx="8">
                  <c:v>89940</c:v>
                </c:pt>
                <c:pt idx="9">
                  <c:v>102477</c:v>
                </c:pt>
                <c:pt idx="10">
                  <c:v>194192</c:v>
                </c:pt>
                <c:pt idx="11">
                  <c:v>368402</c:v>
                </c:pt>
                <c:pt idx="12">
                  <c:v>287797</c:v>
                </c:pt>
                <c:pt idx="13">
                  <c:v>190068</c:v>
                </c:pt>
                <c:pt idx="14">
                  <c:v>252254</c:v>
                </c:pt>
                <c:pt idx="15">
                  <c:v>204397</c:v>
                </c:pt>
                <c:pt idx="16">
                  <c:v>249594</c:v>
                </c:pt>
                <c:pt idx="17">
                  <c:v>214559</c:v>
                </c:pt>
                <c:pt idx="18">
                  <c:v>330858</c:v>
                </c:pt>
                <c:pt idx="19">
                  <c:v>301456</c:v>
                </c:pt>
                <c:pt idx="20">
                  <c:v>344106</c:v>
                </c:pt>
                <c:pt idx="21">
                  <c:v>484065</c:v>
                </c:pt>
                <c:pt idx="22">
                  <c:v>503528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E2-44AA-8700-275CCD2F95C2}"/>
            </c:ext>
          </c:extLst>
        </c:ser>
        <c:ser>
          <c:idx val="2"/>
          <c:order val="2"/>
          <c:tx>
            <c:strRef>
              <c:f>グラフデータ１!$A$4</c:f>
              <c:strCache>
                <c:ptCount val="1"/>
                <c:pt idx="0">
                  <c:v>株式譲渡所得割交付金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グラフデータ１!$B$1:$AJ$1</c:f>
              <c:strCache>
                <c:ptCount val="23"/>
                <c:pt idx="0">
                  <c:v>平成15年度</c:v>
                </c:pt>
                <c:pt idx="1">
                  <c:v>平成16年度</c:v>
                </c:pt>
                <c:pt idx="2">
                  <c:v>平成17年度</c:v>
                </c:pt>
                <c:pt idx="3">
                  <c:v>平成18年度</c:v>
                </c:pt>
                <c:pt idx="4">
                  <c:v>平成19年度</c:v>
                </c:pt>
                <c:pt idx="5">
                  <c:v>平成20年度</c:v>
                </c:pt>
                <c:pt idx="6">
                  <c:v>平成21年度</c:v>
                </c:pt>
                <c:pt idx="7">
                  <c:v>平成22年度</c:v>
                </c:pt>
                <c:pt idx="8">
                  <c:v>平成23年度</c:v>
                </c:pt>
                <c:pt idx="9">
                  <c:v>平成24年度</c:v>
                </c:pt>
                <c:pt idx="10">
                  <c:v>平成25年度</c:v>
                </c:pt>
                <c:pt idx="11">
                  <c:v>平成26年度</c:v>
                </c:pt>
                <c:pt idx="12">
                  <c:v>平成27年度</c:v>
                </c:pt>
                <c:pt idx="13">
                  <c:v>平成28年度</c:v>
                </c:pt>
                <c:pt idx="14">
                  <c:v>平成29年度</c:v>
                </c:pt>
                <c:pt idx="15">
                  <c:v>平成30年度</c:v>
                </c:pt>
                <c:pt idx="16">
                  <c:v>令和元年度</c:v>
                </c:pt>
                <c:pt idx="17">
                  <c:v>令和2年度</c:v>
                </c:pt>
                <c:pt idx="18">
                  <c:v>令和3年度</c:v>
                </c:pt>
                <c:pt idx="19">
                  <c:v>令和4年度</c:v>
                </c:pt>
                <c:pt idx="20">
                  <c:v>令和5年度</c:v>
                </c:pt>
                <c:pt idx="21">
                  <c:v>令和6年度</c:v>
                </c:pt>
                <c:pt idx="22">
                  <c:v>令和7年度</c:v>
                </c:pt>
              </c:strCache>
            </c:strRef>
          </c:cat>
          <c:val>
            <c:numRef>
              <c:f>グラフデータ１!$B$4:$AJ$4</c:f>
              <c:numCache>
                <c:formatCode>#,##0;[Red]#,##0</c:formatCode>
                <c:ptCount val="23"/>
                <c:pt idx="1">
                  <c:v>79282</c:v>
                </c:pt>
                <c:pt idx="2">
                  <c:v>182919</c:v>
                </c:pt>
                <c:pt idx="3">
                  <c:v>145437</c:v>
                </c:pt>
                <c:pt idx="4">
                  <c:v>120952</c:v>
                </c:pt>
                <c:pt idx="5">
                  <c:v>27380</c:v>
                </c:pt>
                <c:pt idx="6">
                  <c:v>33570</c:v>
                </c:pt>
                <c:pt idx="7">
                  <c:v>26520</c:v>
                </c:pt>
                <c:pt idx="8">
                  <c:v>22281</c:v>
                </c:pt>
                <c:pt idx="9">
                  <c:v>29612</c:v>
                </c:pt>
                <c:pt idx="10">
                  <c:v>318952</c:v>
                </c:pt>
                <c:pt idx="11">
                  <c:v>225781</c:v>
                </c:pt>
                <c:pt idx="12">
                  <c:v>291901</c:v>
                </c:pt>
                <c:pt idx="13">
                  <c:v>115884</c:v>
                </c:pt>
                <c:pt idx="14">
                  <c:v>275496</c:v>
                </c:pt>
                <c:pt idx="15">
                  <c:v>187977</c:v>
                </c:pt>
                <c:pt idx="16">
                  <c:v>150924</c:v>
                </c:pt>
                <c:pt idx="17">
                  <c:v>257205</c:v>
                </c:pt>
                <c:pt idx="18">
                  <c:v>393186</c:v>
                </c:pt>
                <c:pt idx="19">
                  <c:v>234971</c:v>
                </c:pt>
                <c:pt idx="20">
                  <c:v>400530</c:v>
                </c:pt>
                <c:pt idx="21">
                  <c:v>695195</c:v>
                </c:pt>
                <c:pt idx="22">
                  <c:v>839285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E2-44AA-8700-275CCD2F95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0840975"/>
        <c:axId val="1275722927"/>
      </c:lineChart>
      <c:catAx>
        <c:axId val="930840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75722927"/>
        <c:crosses val="autoZero"/>
        <c:auto val="1"/>
        <c:lblAlgn val="ctr"/>
        <c:lblOffset val="100"/>
        <c:noMultiLvlLbl val="0"/>
      </c:catAx>
      <c:valAx>
        <c:axId val="1275722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30840975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ja-JP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ja-JP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ja-JP"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地方債発行額と公債費の推移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歳入歳出分析!$A$65</c:f>
              <c:strCache>
                <c:ptCount val="1"/>
                <c:pt idx="0">
                  <c:v>地方債発行額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歳入歳出分析!$B$65:$AJ$65</c:f>
              <c:numCache>
                <c:formatCode>#,##0;"△ "#,##0</c:formatCode>
                <c:ptCount val="35"/>
                <c:pt idx="0">
                  <c:v>4434860</c:v>
                </c:pt>
                <c:pt idx="1">
                  <c:v>7969700</c:v>
                </c:pt>
                <c:pt idx="2">
                  <c:v>6208130</c:v>
                </c:pt>
                <c:pt idx="3">
                  <c:v>9774670</c:v>
                </c:pt>
                <c:pt idx="4">
                  <c:v>6034800</c:v>
                </c:pt>
                <c:pt idx="5">
                  <c:v>7923100</c:v>
                </c:pt>
                <c:pt idx="6">
                  <c:v>3734700</c:v>
                </c:pt>
                <c:pt idx="7">
                  <c:v>12848200</c:v>
                </c:pt>
                <c:pt idx="8">
                  <c:v>4775400</c:v>
                </c:pt>
                <c:pt idx="9">
                  <c:v>3062900</c:v>
                </c:pt>
                <c:pt idx="10">
                  <c:v>6119400</c:v>
                </c:pt>
                <c:pt idx="11">
                  <c:v>7407178</c:v>
                </c:pt>
                <c:pt idx="12">
                  <c:v>9450800</c:v>
                </c:pt>
                <c:pt idx="13">
                  <c:v>8642400</c:v>
                </c:pt>
                <c:pt idx="14">
                  <c:v>7565200</c:v>
                </c:pt>
                <c:pt idx="15">
                  <c:v>6381600</c:v>
                </c:pt>
                <c:pt idx="16">
                  <c:v>7123700</c:v>
                </c:pt>
                <c:pt idx="17">
                  <c:v>11894700</c:v>
                </c:pt>
                <c:pt idx="18">
                  <c:v>15589100</c:v>
                </c:pt>
                <c:pt idx="19">
                  <c:v>7321800</c:v>
                </c:pt>
                <c:pt idx="20">
                  <c:v>7600400</c:v>
                </c:pt>
                <c:pt idx="21">
                  <c:v>8595900</c:v>
                </c:pt>
                <c:pt idx="22">
                  <c:v>11224500</c:v>
                </c:pt>
                <c:pt idx="23">
                  <c:v>14960800</c:v>
                </c:pt>
                <c:pt idx="24">
                  <c:v>8493000</c:v>
                </c:pt>
                <c:pt idx="25">
                  <c:v>10618900</c:v>
                </c:pt>
                <c:pt idx="26">
                  <c:v>11695700</c:v>
                </c:pt>
                <c:pt idx="27">
                  <c:v>9444100</c:v>
                </c:pt>
                <c:pt idx="28">
                  <c:v>7015900</c:v>
                </c:pt>
                <c:pt idx="29">
                  <c:v>7869453</c:v>
                </c:pt>
                <c:pt idx="30">
                  <c:v>8836811</c:v>
                </c:pt>
                <c:pt idx="31">
                  <c:v>4951690</c:v>
                </c:pt>
                <c:pt idx="32">
                  <c:v>6195710</c:v>
                </c:pt>
                <c:pt idx="33">
                  <c:v>6853311</c:v>
                </c:pt>
                <c:pt idx="34">
                  <c:v>10133900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80-4638-B6FA-4F2B632C5AE5}"/>
            </c:ext>
          </c:extLst>
        </c:ser>
        <c:ser>
          <c:idx val="2"/>
          <c:order val="1"/>
          <c:tx>
            <c:strRef>
              <c:f>歳入歳出分析!$A$66</c:f>
              <c:strCache>
                <c:ptCount val="1"/>
                <c:pt idx="0">
                  <c:v>公債費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歳入歳出分析!$B$66:$AJ$66</c:f>
              <c:numCache>
                <c:formatCode>#,##0;"△ "#,##0</c:formatCode>
                <c:ptCount val="35"/>
                <c:pt idx="0">
                  <c:v>4271048</c:v>
                </c:pt>
                <c:pt idx="1">
                  <c:v>4657420</c:v>
                </c:pt>
                <c:pt idx="2">
                  <c:v>4644856</c:v>
                </c:pt>
                <c:pt idx="3">
                  <c:v>5306361</c:v>
                </c:pt>
                <c:pt idx="4">
                  <c:v>5409368</c:v>
                </c:pt>
                <c:pt idx="5">
                  <c:v>5956943</c:v>
                </c:pt>
                <c:pt idx="6">
                  <c:v>7463866</c:v>
                </c:pt>
                <c:pt idx="7">
                  <c:v>6086764</c:v>
                </c:pt>
                <c:pt idx="8">
                  <c:v>6415000</c:v>
                </c:pt>
                <c:pt idx="9">
                  <c:v>6400811</c:v>
                </c:pt>
                <c:pt idx="10">
                  <c:v>7017084</c:v>
                </c:pt>
                <c:pt idx="11">
                  <c:v>7222982</c:v>
                </c:pt>
                <c:pt idx="12">
                  <c:v>7340498</c:v>
                </c:pt>
                <c:pt idx="13">
                  <c:v>7460355</c:v>
                </c:pt>
                <c:pt idx="14">
                  <c:v>7892305</c:v>
                </c:pt>
                <c:pt idx="15">
                  <c:v>8160887</c:v>
                </c:pt>
                <c:pt idx="16">
                  <c:v>8632907</c:v>
                </c:pt>
                <c:pt idx="17">
                  <c:v>8638970</c:v>
                </c:pt>
                <c:pt idx="18">
                  <c:v>8698506</c:v>
                </c:pt>
                <c:pt idx="19">
                  <c:v>8833276</c:v>
                </c:pt>
                <c:pt idx="20">
                  <c:v>9384061</c:v>
                </c:pt>
                <c:pt idx="21">
                  <c:v>10082739</c:v>
                </c:pt>
                <c:pt idx="22">
                  <c:v>10127479</c:v>
                </c:pt>
                <c:pt idx="23">
                  <c:v>9580736</c:v>
                </c:pt>
                <c:pt idx="24">
                  <c:v>8786511</c:v>
                </c:pt>
                <c:pt idx="25">
                  <c:v>9222758</c:v>
                </c:pt>
                <c:pt idx="26">
                  <c:v>9960472</c:v>
                </c:pt>
                <c:pt idx="27">
                  <c:v>10044020</c:v>
                </c:pt>
                <c:pt idx="28">
                  <c:v>10437087</c:v>
                </c:pt>
                <c:pt idx="29">
                  <c:v>10611934</c:v>
                </c:pt>
                <c:pt idx="30">
                  <c:v>11085078</c:v>
                </c:pt>
                <c:pt idx="31">
                  <c:v>10996173</c:v>
                </c:pt>
                <c:pt idx="32">
                  <c:v>10784694</c:v>
                </c:pt>
                <c:pt idx="33">
                  <c:v>10413250</c:v>
                </c:pt>
                <c:pt idx="34">
                  <c:v>9614190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80-4638-B6FA-4F2B632C5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6175663"/>
        <c:axId val="629998320"/>
      </c:lineChart>
      <c:catAx>
        <c:axId val="1106175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29998320"/>
        <c:crosses val="autoZero"/>
        <c:auto val="1"/>
        <c:lblAlgn val="ctr"/>
        <c:lblOffset val="100"/>
        <c:noMultiLvlLbl val="0"/>
      </c:catAx>
      <c:valAx>
        <c:axId val="629998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6175663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債務残高と標準財政規模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歳入歳出分析!$A$62</c:f>
              <c:strCache>
                <c:ptCount val="1"/>
                <c:pt idx="0">
                  <c:v>地方債残高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歳入歳出分析!$B$62:$AJ$62</c:f>
              <c:numCache>
                <c:formatCode>#,##0;"△ "#,##0</c:formatCode>
                <c:ptCount val="35"/>
                <c:pt idx="0">
                  <c:v>33589491</c:v>
                </c:pt>
                <c:pt idx="1">
                  <c:v>38951634</c:v>
                </c:pt>
                <c:pt idx="2">
                  <c:v>43014274</c:v>
                </c:pt>
                <c:pt idx="3">
                  <c:v>49835775</c:v>
                </c:pt>
                <c:pt idx="4">
                  <c:v>52564940</c:v>
                </c:pt>
                <c:pt idx="5">
                  <c:v>57127307</c:v>
                </c:pt>
                <c:pt idx="6">
                  <c:v>55938133</c:v>
                </c:pt>
                <c:pt idx="7">
                  <c:v>65072240</c:v>
                </c:pt>
                <c:pt idx="8">
                  <c:v>65883343</c:v>
                </c:pt>
                <c:pt idx="9">
                  <c:v>64902021</c:v>
                </c:pt>
                <c:pt idx="10">
                  <c:v>66214963</c:v>
                </c:pt>
                <c:pt idx="11">
                  <c:v>68343074</c:v>
                </c:pt>
                <c:pt idx="12">
                  <c:v>72548139</c:v>
                </c:pt>
                <c:pt idx="13">
                  <c:v>75420068</c:v>
                </c:pt>
                <c:pt idx="14">
                  <c:v>76710874</c:v>
                </c:pt>
                <c:pt idx="15">
                  <c:v>76479748</c:v>
                </c:pt>
                <c:pt idx="16">
                  <c:v>76760845</c:v>
                </c:pt>
                <c:pt idx="17">
                  <c:v>81427047</c:v>
                </c:pt>
                <c:pt idx="18">
                  <c:v>89726103</c:v>
                </c:pt>
                <c:pt idx="19">
                  <c:v>89659666</c:v>
                </c:pt>
                <c:pt idx="20">
                  <c:v>88961034</c:v>
                </c:pt>
                <c:pt idx="21">
                  <c:v>88781790</c:v>
                </c:pt>
                <c:pt idx="22">
                  <c:v>91086125</c:v>
                </c:pt>
                <c:pt idx="23">
                  <c:v>97578906</c:v>
                </c:pt>
                <c:pt idx="24">
                  <c:v>98302861</c:v>
                </c:pt>
                <c:pt idx="25">
                  <c:v>100612783</c:v>
                </c:pt>
                <c:pt idx="26">
                  <c:v>103170516</c:v>
                </c:pt>
                <c:pt idx="27">
                  <c:v>103308586</c:v>
                </c:pt>
                <c:pt idx="28">
                  <c:v>100526746</c:v>
                </c:pt>
                <c:pt idx="29">
                  <c:v>98325948</c:v>
                </c:pt>
                <c:pt idx="30">
                  <c:v>96523995</c:v>
                </c:pt>
                <c:pt idx="31">
                  <c:v>90860000</c:v>
                </c:pt>
                <c:pt idx="32">
                  <c:v>86613269</c:v>
                </c:pt>
                <c:pt idx="33">
                  <c:v>83382047</c:v>
                </c:pt>
                <c:pt idx="34">
                  <c:v>84278786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9C-42E0-9E9B-77A98A0A0F4C}"/>
            </c:ext>
          </c:extLst>
        </c:ser>
        <c:ser>
          <c:idx val="1"/>
          <c:order val="1"/>
          <c:tx>
            <c:strRef>
              <c:f>歳入歳出分析!$A$63</c:f>
              <c:strCache>
                <c:ptCount val="1"/>
                <c:pt idx="0">
                  <c:v>債務負担行為</c:v>
                </c:pt>
              </c:strCache>
            </c:strRef>
          </c:tx>
          <c:spPr>
            <a:ln w="6350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歳入歳出分析!$B$63:$AJ$63</c:f>
              <c:numCache>
                <c:formatCode>#,##0;"△ "#,##0</c:formatCode>
                <c:ptCount val="35"/>
                <c:pt idx="0">
                  <c:v>24986144</c:v>
                </c:pt>
                <c:pt idx="1">
                  <c:v>27378919</c:v>
                </c:pt>
                <c:pt idx="2">
                  <c:v>22633930</c:v>
                </c:pt>
                <c:pt idx="3">
                  <c:v>29847860</c:v>
                </c:pt>
                <c:pt idx="4">
                  <c:v>29570043</c:v>
                </c:pt>
                <c:pt idx="5">
                  <c:v>27132131</c:v>
                </c:pt>
                <c:pt idx="6">
                  <c:v>29347261</c:v>
                </c:pt>
                <c:pt idx="7">
                  <c:v>23779028</c:v>
                </c:pt>
                <c:pt idx="8">
                  <c:v>20593641</c:v>
                </c:pt>
                <c:pt idx="9">
                  <c:v>19313749</c:v>
                </c:pt>
                <c:pt idx="10">
                  <c:v>19245815</c:v>
                </c:pt>
                <c:pt idx="11">
                  <c:v>20193008</c:v>
                </c:pt>
                <c:pt idx="12">
                  <c:v>20621247</c:v>
                </c:pt>
                <c:pt idx="13">
                  <c:v>19414061</c:v>
                </c:pt>
                <c:pt idx="14">
                  <c:v>18320810</c:v>
                </c:pt>
                <c:pt idx="15">
                  <c:v>18877798</c:v>
                </c:pt>
                <c:pt idx="16">
                  <c:v>17914786</c:v>
                </c:pt>
                <c:pt idx="17">
                  <c:v>16018176</c:v>
                </c:pt>
                <c:pt idx="18">
                  <c:v>14151532</c:v>
                </c:pt>
                <c:pt idx="19">
                  <c:v>22344183</c:v>
                </c:pt>
                <c:pt idx="20">
                  <c:v>21230676</c:v>
                </c:pt>
                <c:pt idx="21">
                  <c:v>28188802</c:v>
                </c:pt>
                <c:pt idx="22">
                  <c:v>23735563</c:v>
                </c:pt>
                <c:pt idx="23">
                  <c:v>14154407</c:v>
                </c:pt>
                <c:pt idx="24">
                  <c:v>15089107</c:v>
                </c:pt>
                <c:pt idx="25">
                  <c:v>27331740</c:v>
                </c:pt>
                <c:pt idx="26">
                  <c:v>25148002</c:v>
                </c:pt>
                <c:pt idx="27">
                  <c:v>26471145</c:v>
                </c:pt>
                <c:pt idx="28">
                  <c:v>24682720</c:v>
                </c:pt>
                <c:pt idx="29">
                  <c:v>31848800</c:v>
                </c:pt>
                <c:pt idx="30">
                  <c:v>31972888</c:v>
                </c:pt>
                <c:pt idx="31">
                  <c:v>29199777</c:v>
                </c:pt>
                <c:pt idx="32">
                  <c:v>27956754</c:v>
                </c:pt>
                <c:pt idx="33">
                  <c:v>33316834</c:v>
                </c:pt>
                <c:pt idx="34">
                  <c:v>32076468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89C-42E0-9E9B-77A98A0A0F4C}"/>
            </c:ext>
          </c:extLst>
        </c:ser>
        <c:ser>
          <c:idx val="2"/>
          <c:order val="2"/>
          <c:tx>
            <c:strRef>
              <c:f>歳入歳出分析!$A$64</c:f>
              <c:strCache>
                <c:ptCount val="1"/>
                <c:pt idx="0">
                  <c:v>実質債務残高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歳入歳出分析!$B$64:$AJ$64</c:f>
              <c:numCache>
                <c:formatCode>#,##0;"△ "#,##0</c:formatCode>
                <c:ptCount val="35"/>
                <c:pt idx="0">
                  <c:v>58575635</c:v>
                </c:pt>
                <c:pt idx="1">
                  <c:v>66330553</c:v>
                </c:pt>
                <c:pt idx="2">
                  <c:v>65648204</c:v>
                </c:pt>
                <c:pt idx="3">
                  <c:v>79683635</c:v>
                </c:pt>
                <c:pt idx="4">
                  <c:v>82134983</c:v>
                </c:pt>
                <c:pt idx="5">
                  <c:v>84259438</c:v>
                </c:pt>
                <c:pt idx="6">
                  <c:v>85285394</c:v>
                </c:pt>
                <c:pt idx="7">
                  <c:v>88851268</c:v>
                </c:pt>
                <c:pt idx="8">
                  <c:v>86476984</c:v>
                </c:pt>
                <c:pt idx="9">
                  <c:v>84215770</c:v>
                </c:pt>
                <c:pt idx="10">
                  <c:v>85460778</c:v>
                </c:pt>
                <c:pt idx="11">
                  <c:v>88536082</c:v>
                </c:pt>
                <c:pt idx="12">
                  <c:v>93169386</c:v>
                </c:pt>
                <c:pt idx="13">
                  <c:v>94834129</c:v>
                </c:pt>
                <c:pt idx="14">
                  <c:v>95031684</c:v>
                </c:pt>
                <c:pt idx="15">
                  <c:v>95357546</c:v>
                </c:pt>
                <c:pt idx="16">
                  <c:v>94675631</c:v>
                </c:pt>
                <c:pt idx="17">
                  <c:v>97445223</c:v>
                </c:pt>
                <c:pt idx="18">
                  <c:v>103877635</c:v>
                </c:pt>
                <c:pt idx="19">
                  <c:v>112003849</c:v>
                </c:pt>
                <c:pt idx="20">
                  <c:v>110191710</c:v>
                </c:pt>
                <c:pt idx="21">
                  <c:v>116970592</c:v>
                </c:pt>
                <c:pt idx="22">
                  <c:v>114821688</c:v>
                </c:pt>
                <c:pt idx="23">
                  <c:v>111733313</c:v>
                </c:pt>
                <c:pt idx="24">
                  <c:v>113391968</c:v>
                </c:pt>
                <c:pt idx="25">
                  <c:v>127944523</c:v>
                </c:pt>
                <c:pt idx="26">
                  <c:v>128318518</c:v>
                </c:pt>
                <c:pt idx="27">
                  <c:v>129779731</c:v>
                </c:pt>
                <c:pt idx="28">
                  <c:v>125209466</c:v>
                </c:pt>
                <c:pt idx="29">
                  <c:v>130174748</c:v>
                </c:pt>
                <c:pt idx="30">
                  <c:v>128496883</c:v>
                </c:pt>
                <c:pt idx="31">
                  <c:v>120059777</c:v>
                </c:pt>
                <c:pt idx="32">
                  <c:v>114570023</c:v>
                </c:pt>
                <c:pt idx="33">
                  <c:v>116698881</c:v>
                </c:pt>
                <c:pt idx="34">
                  <c:v>116355254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89C-42E0-9E9B-77A98A0A0F4C}"/>
            </c:ext>
          </c:extLst>
        </c:ser>
        <c:ser>
          <c:idx val="3"/>
          <c:order val="3"/>
          <c:tx>
            <c:strRef>
              <c:f>歳入歳出分析!$A$71</c:f>
              <c:strCache>
                <c:ptCount val="1"/>
                <c:pt idx="0">
                  <c:v>標準財政規模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歳入歳出分析!$B$71:$AJ$71</c:f>
              <c:numCache>
                <c:formatCode>#,##0;"△ "#,##0</c:formatCode>
                <c:ptCount val="35"/>
                <c:pt idx="0">
                  <c:v>43527902</c:v>
                </c:pt>
                <c:pt idx="1">
                  <c:v>48096448</c:v>
                </c:pt>
                <c:pt idx="2">
                  <c:v>51093459</c:v>
                </c:pt>
                <c:pt idx="3">
                  <c:v>51669753</c:v>
                </c:pt>
                <c:pt idx="4">
                  <c:v>52969100</c:v>
                </c:pt>
                <c:pt idx="5">
                  <c:v>53883229</c:v>
                </c:pt>
                <c:pt idx="6">
                  <c:v>55838382</c:v>
                </c:pt>
                <c:pt idx="7">
                  <c:v>57530894</c:v>
                </c:pt>
                <c:pt idx="8">
                  <c:v>57680342</c:v>
                </c:pt>
                <c:pt idx="9">
                  <c:v>58172195</c:v>
                </c:pt>
                <c:pt idx="10">
                  <c:v>57431414</c:v>
                </c:pt>
                <c:pt idx="11">
                  <c:v>55057356</c:v>
                </c:pt>
                <c:pt idx="12">
                  <c:v>54747377</c:v>
                </c:pt>
                <c:pt idx="13">
                  <c:v>53534138</c:v>
                </c:pt>
                <c:pt idx="14">
                  <c:v>53850562</c:v>
                </c:pt>
                <c:pt idx="15">
                  <c:v>55609965</c:v>
                </c:pt>
                <c:pt idx="16">
                  <c:v>58654909</c:v>
                </c:pt>
                <c:pt idx="17">
                  <c:v>60026127</c:v>
                </c:pt>
                <c:pt idx="18">
                  <c:v>58889140</c:v>
                </c:pt>
                <c:pt idx="19">
                  <c:v>58003776</c:v>
                </c:pt>
                <c:pt idx="20">
                  <c:v>59710178</c:v>
                </c:pt>
                <c:pt idx="21">
                  <c:v>60512721</c:v>
                </c:pt>
                <c:pt idx="22">
                  <c:v>61343492</c:v>
                </c:pt>
                <c:pt idx="23">
                  <c:v>61243692</c:v>
                </c:pt>
                <c:pt idx="24">
                  <c:v>61406758</c:v>
                </c:pt>
                <c:pt idx="25">
                  <c:v>62031528</c:v>
                </c:pt>
                <c:pt idx="26">
                  <c:v>62763342</c:v>
                </c:pt>
                <c:pt idx="27">
                  <c:v>60457580</c:v>
                </c:pt>
                <c:pt idx="28">
                  <c:v>64006993</c:v>
                </c:pt>
                <c:pt idx="29">
                  <c:v>65885027</c:v>
                </c:pt>
                <c:pt idx="30">
                  <c:v>69162366</c:v>
                </c:pt>
                <c:pt idx="31">
                  <c:v>67518828</c:v>
                </c:pt>
                <c:pt idx="32">
                  <c:v>68822466</c:v>
                </c:pt>
                <c:pt idx="33">
                  <c:v>70582222</c:v>
                </c:pt>
                <c:pt idx="34">
                  <c:v>73075274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89C-42E0-9E9B-77A98A0A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2918927"/>
        <c:axId val="257268527"/>
      </c:lineChart>
      <c:catAx>
        <c:axId val="222918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57268527"/>
        <c:crosses val="autoZero"/>
        <c:auto val="1"/>
        <c:lblAlgn val="ctr"/>
        <c:lblOffset val="100"/>
        <c:noMultiLvlLbl val="0"/>
      </c:catAx>
      <c:valAx>
        <c:axId val="257268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22918927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財政規模と実質収支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1"/>
          <c:tx>
            <c:strRef>
              <c:f>歳入歳出分析!$A$77</c:f>
              <c:strCache>
                <c:ptCount val="1"/>
                <c:pt idx="0">
                  <c:v>実質収支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歳入歳出分析!$B$77:$AJ$77</c:f>
              <c:numCache>
                <c:formatCode>#,##0;"△ "#,##0</c:formatCode>
                <c:ptCount val="35"/>
                <c:pt idx="0">
                  <c:v>3459496</c:v>
                </c:pt>
                <c:pt idx="1">
                  <c:v>3116773</c:v>
                </c:pt>
                <c:pt idx="2">
                  <c:v>4724955</c:v>
                </c:pt>
                <c:pt idx="3">
                  <c:v>4334642</c:v>
                </c:pt>
                <c:pt idx="4">
                  <c:v>4011901</c:v>
                </c:pt>
                <c:pt idx="5">
                  <c:v>3716051</c:v>
                </c:pt>
                <c:pt idx="6">
                  <c:v>2903593</c:v>
                </c:pt>
                <c:pt idx="7">
                  <c:v>3525815</c:v>
                </c:pt>
                <c:pt idx="8">
                  <c:v>3546954</c:v>
                </c:pt>
                <c:pt idx="9">
                  <c:v>3651282</c:v>
                </c:pt>
                <c:pt idx="10">
                  <c:v>3137463</c:v>
                </c:pt>
                <c:pt idx="11">
                  <c:v>3740825</c:v>
                </c:pt>
                <c:pt idx="12">
                  <c:v>3476691</c:v>
                </c:pt>
                <c:pt idx="13">
                  <c:v>3582753</c:v>
                </c:pt>
                <c:pt idx="14">
                  <c:v>3075984</c:v>
                </c:pt>
                <c:pt idx="15">
                  <c:v>4126802</c:v>
                </c:pt>
                <c:pt idx="16">
                  <c:v>2813604</c:v>
                </c:pt>
                <c:pt idx="17">
                  <c:v>2688107</c:v>
                </c:pt>
                <c:pt idx="18">
                  <c:v>2929863</c:v>
                </c:pt>
                <c:pt idx="19">
                  <c:v>2979293</c:v>
                </c:pt>
                <c:pt idx="20">
                  <c:v>3224612</c:v>
                </c:pt>
                <c:pt idx="21">
                  <c:v>3778881</c:v>
                </c:pt>
                <c:pt idx="22">
                  <c:v>4851984</c:v>
                </c:pt>
                <c:pt idx="23">
                  <c:v>5115557</c:v>
                </c:pt>
                <c:pt idx="24">
                  <c:v>4907990</c:v>
                </c:pt>
                <c:pt idx="25">
                  <c:v>3520040</c:v>
                </c:pt>
                <c:pt idx="26">
                  <c:v>4874157</c:v>
                </c:pt>
                <c:pt idx="27">
                  <c:v>2889765</c:v>
                </c:pt>
                <c:pt idx="28">
                  <c:v>3249907</c:v>
                </c:pt>
                <c:pt idx="29">
                  <c:v>3692011</c:v>
                </c:pt>
                <c:pt idx="30">
                  <c:v>7675261</c:v>
                </c:pt>
                <c:pt idx="31">
                  <c:v>8546758</c:v>
                </c:pt>
                <c:pt idx="32">
                  <c:v>5177089</c:v>
                </c:pt>
                <c:pt idx="33">
                  <c:v>6365084</c:v>
                </c:pt>
                <c:pt idx="34">
                  <c:v>7661355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57-4495-9BCA-E2D2713B5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930757919"/>
        <c:axId val="1231715151"/>
      </c:barChart>
      <c:lineChart>
        <c:grouping val="standard"/>
        <c:varyColors val="0"/>
        <c:ser>
          <c:idx val="0"/>
          <c:order val="0"/>
          <c:tx>
            <c:strRef>
              <c:f>歳入歳出分析!$A$71</c:f>
              <c:strCache>
                <c:ptCount val="1"/>
                <c:pt idx="0">
                  <c:v>標準財政規模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歳入歳出分析!$B$71:$AJ$71</c:f>
              <c:numCache>
                <c:formatCode>#,##0;"△ "#,##0</c:formatCode>
                <c:ptCount val="35"/>
                <c:pt idx="0">
                  <c:v>43527902</c:v>
                </c:pt>
                <c:pt idx="1">
                  <c:v>48096448</c:v>
                </c:pt>
                <c:pt idx="2">
                  <c:v>51093459</c:v>
                </c:pt>
                <c:pt idx="3">
                  <c:v>51669753</c:v>
                </c:pt>
                <c:pt idx="4">
                  <c:v>52969100</c:v>
                </c:pt>
                <c:pt idx="5">
                  <c:v>53883229</c:v>
                </c:pt>
                <c:pt idx="6">
                  <c:v>55838382</c:v>
                </c:pt>
                <c:pt idx="7">
                  <c:v>57530894</c:v>
                </c:pt>
                <c:pt idx="8">
                  <c:v>57680342</c:v>
                </c:pt>
                <c:pt idx="9">
                  <c:v>58172195</c:v>
                </c:pt>
                <c:pt idx="10">
                  <c:v>57431414</c:v>
                </c:pt>
                <c:pt idx="11">
                  <c:v>55057356</c:v>
                </c:pt>
                <c:pt idx="12">
                  <c:v>54747377</c:v>
                </c:pt>
                <c:pt idx="13">
                  <c:v>53534138</c:v>
                </c:pt>
                <c:pt idx="14">
                  <c:v>53850562</c:v>
                </c:pt>
                <c:pt idx="15">
                  <c:v>55609965</c:v>
                </c:pt>
                <c:pt idx="16">
                  <c:v>58654909</c:v>
                </c:pt>
                <c:pt idx="17">
                  <c:v>60026127</c:v>
                </c:pt>
                <c:pt idx="18">
                  <c:v>58889140</c:v>
                </c:pt>
                <c:pt idx="19">
                  <c:v>58003776</c:v>
                </c:pt>
                <c:pt idx="20">
                  <c:v>59710178</c:v>
                </c:pt>
                <c:pt idx="21">
                  <c:v>60512721</c:v>
                </c:pt>
                <c:pt idx="22">
                  <c:v>61343492</c:v>
                </c:pt>
                <c:pt idx="23">
                  <c:v>61243692</c:v>
                </c:pt>
                <c:pt idx="24">
                  <c:v>61406758</c:v>
                </c:pt>
                <c:pt idx="25">
                  <c:v>62031528</c:v>
                </c:pt>
                <c:pt idx="26">
                  <c:v>62763342</c:v>
                </c:pt>
                <c:pt idx="27">
                  <c:v>60457580</c:v>
                </c:pt>
                <c:pt idx="28">
                  <c:v>64006993</c:v>
                </c:pt>
                <c:pt idx="29">
                  <c:v>65885027</c:v>
                </c:pt>
                <c:pt idx="30">
                  <c:v>69162366</c:v>
                </c:pt>
                <c:pt idx="31">
                  <c:v>67518828</c:v>
                </c:pt>
                <c:pt idx="32">
                  <c:v>68822466</c:v>
                </c:pt>
                <c:pt idx="33">
                  <c:v>70582222</c:v>
                </c:pt>
                <c:pt idx="34">
                  <c:v>73075274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F57-4495-9BCA-E2D2713B52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9096703"/>
        <c:axId val="1231673391"/>
      </c:lineChart>
      <c:catAx>
        <c:axId val="1289096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31673391"/>
        <c:crosses val="autoZero"/>
        <c:auto val="1"/>
        <c:lblAlgn val="ctr"/>
        <c:lblOffset val="100"/>
        <c:noMultiLvlLbl val="0"/>
      </c:catAx>
      <c:valAx>
        <c:axId val="1231673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89096703"/>
        <c:crosses val="autoZero"/>
        <c:crossBetween val="between"/>
        <c:dispUnits>
          <c:builtInUnit val="hundredThousands"/>
        </c:dispUnits>
      </c:valAx>
      <c:valAx>
        <c:axId val="1231715151"/>
        <c:scaling>
          <c:orientation val="minMax"/>
        </c:scaling>
        <c:delete val="0"/>
        <c:axPos val="r"/>
        <c:numFmt formatCode="General\ &quot;億円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30757919"/>
        <c:crosses val="max"/>
        <c:crossBetween val="between"/>
        <c:dispUnits>
          <c:builtInUnit val="hundredThousands"/>
        </c:dispUnits>
      </c:valAx>
      <c:catAx>
        <c:axId val="9307579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71515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積立基金の推移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歳入歳出分析!$A$68</c:f>
              <c:strCache>
                <c:ptCount val="1"/>
                <c:pt idx="0">
                  <c:v>積立金現在高</c:v>
                </c:pt>
              </c:strCache>
            </c:strRef>
          </c:tx>
          <c:spPr>
            <a:ln w="635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歳入歳出分析!$B$68:$AJ$68</c:f>
              <c:numCache>
                <c:formatCode>#,##0;"△ "#,##0</c:formatCode>
                <c:ptCount val="35"/>
                <c:pt idx="0">
                  <c:v>7368703</c:v>
                </c:pt>
                <c:pt idx="1">
                  <c:v>7803482</c:v>
                </c:pt>
                <c:pt idx="2">
                  <c:v>7125639</c:v>
                </c:pt>
                <c:pt idx="3">
                  <c:v>6414079</c:v>
                </c:pt>
                <c:pt idx="4">
                  <c:v>7042911</c:v>
                </c:pt>
                <c:pt idx="5">
                  <c:v>7559472</c:v>
                </c:pt>
                <c:pt idx="6">
                  <c:v>7994345</c:v>
                </c:pt>
                <c:pt idx="7">
                  <c:v>8574716</c:v>
                </c:pt>
                <c:pt idx="8">
                  <c:v>11395355</c:v>
                </c:pt>
                <c:pt idx="9">
                  <c:v>8537055</c:v>
                </c:pt>
                <c:pt idx="10">
                  <c:v>7996531</c:v>
                </c:pt>
                <c:pt idx="11">
                  <c:v>7895208</c:v>
                </c:pt>
                <c:pt idx="12">
                  <c:v>8690801</c:v>
                </c:pt>
                <c:pt idx="13">
                  <c:v>8568846</c:v>
                </c:pt>
                <c:pt idx="14">
                  <c:v>7442999</c:v>
                </c:pt>
                <c:pt idx="15">
                  <c:v>7049957</c:v>
                </c:pt>
                <c:pt idx="16">
                  <c:v>6421619</c:v>
                </c:pt>
                <c:pt idx="17">
                  <c:v>6657286</c:v>
                </c:pt>
                <c:pt idx="18">
                  <c:v>4541946</c:v>
                </c:pt>
                <c:pt idx="19">
                  <c:v>5844818</c:v>
                </c:pt>
                <c:pt idx="20">
                  <c:v>6898903</c:v>
                </c:pt>
                <c:pt idx="21">
                  <c:v>6694223</c:v>
                </c:pt>
                <c:pt idx="22">
                  <c:v>7972780</c:v>
                </c:pt>
                <c:pt idx="23">
                  <c:v>8118182</c:v>
                </c:pt>
                <c:pt idx="24">
                  <c:v>7695946</c:v>
                </c:pt>
                <c:pt idx="25">
                  <c:v>7875671</c:v>
                </c:pt>
                <c:pt idx="26">
                  <c:v>7352410</c:v>
                </c:pt>
                <c:pt idx="27">
                  <c:v>7698825</c:v>
                </c:pt>
                <c:pt idx="28">
                  <c:v>6684630</c:v>
                </c:pt>
                <c:pt idx="29">
                  <c:v>6947158</c:v>
                </c:pt>
                <c:pt idx="30">
                  <c:v>7819189</c:v>
                </c:pt>
                <c:pt idx="31">
                  <c:v>8408751</c:v>
                </c:pt>
                <c:pt idx="32">
                  <c:v>12192402</c:v>
                </c:pt>
                <c:pt idx="33">
                  <c:v>10288805</c:v>
                </c:pt>
                <c:pt idx="34">
                  <c:v>11607381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6E-438E-9481-3F5D755E668C}"/>
            </c:ext>
          </c:extLst>
        </c:ser>
        <c:ser>
          <c:idx val="1"/>
          <c:order val="1"/>
          <c:tx>
            <c:strRef>
              <c:f>歳入歳出分析!$A$69</c:f>
              <c:strCache>
                <c:ptCount val="1"/>
                <c:pt idx="0">
                  <c:v>財政調整基金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歳入歳出分析!$B$69:$AJ$69</c:f>
              <c:numCache>
                <c:formatCode>#,##0;"△ "#,##0</c:formatCode>
                <c:ptCount val="35"/>
                <c:pt idx="0">
                  <c:v>2601402</c:v>
                </c:pt>
                <c:pt idx="1">
                  <c:v>2550739</c:v>
                </c:pt>
                <c:pt idx="2">
                  <c:v>2528515</c:v>
                </c:pt>
                <c:pt idx="3">
                  <c:v>2846695</c:v>
                </c:pt>
                <c:pt idx="4">
                  <c:v>3250903</c:v>
                </c:pt>
                <c:pt idx="5">
                  <c:v>3459850</c:v>
                </c:pt>
                <c:pt idx="6">
                  <c:v>3699922</c:v>
                </c:pt>
                <c:pt idx="7">
                  <c:v>3903797</c:v>
                </c:pt>
                <c:pt idx="8">
                  <c:v>4490597</c:v>
                </c:pt>
                <c:pt idx="9">
                  <c:v>3062290</c:v>
                </c:pt>
                <c:pt idx="10">
                  <c:v>2701276</c:v>
                </c:pt>
                <c:pt idx="11">
                  <c:v>2392109</c:v>
                </c:pt>
                <c:pt idx="12">
                  <c:v>2979309</c:v>
                </c:pt>
                <c:pt idx="13">
                  <c:v>2850763</c:v>
                </c:pt>
                <c:pt idx="14">
                  <c:v>1720793</c:v>
                </c:pt>
                <c:pt idx="15">
                  <c:v>1317232</c:v>
                </c:pt>
                <c:pt idx="16">
                  <c:v>800082</c:v>
                </c:pt>
                <c:pt idx="17">
                  <c:v>1528328</c:v>
                </c:pt>
                <c:pt idx="18">
                  <c:v>704061</c:v>
                </c:pt>
                <c:pt idx="19">
                  <c:v>2247871</c:v>
                </c:pt>
                <c:pt idx="20">
                  <c:v>3591572</c:v>
                </c:pt>
                <c:pt idx="21">
                  <c:v>3433648</c:v>
                </c:pt>
                <c:pt idx="22">
                  <c:v>4953262</c:v>
                </c:pt>
                <c:pt idx="23">
                  <c:v>5644934</c:v>
                </c:pt>
                <c:pt idx="24">
                  <c:v>5342686</c:v>
                </c:pt>
                <c:pt idx="25">
                  <c:v>4985554</c:v>
                </c:pt>
                <c:pt idx="26">
                  <c:v>4095459</c:v>
                </c:pt>
                <c:pt idx="27">
                  <c:v>3907282</c:v>
                </c:pt>
                <c:pt idx="28">
                  <c:v>2748811</c:v>
                </c:pt>
                <c:pt idx="29">
                  <c:v>3058388</c:v>
                </c:pt>
                <c:pt idx="30">
                  <c:v>3749103</c:v>
                </c:pt>
                <c:pt idx="31">
                  <c:v>4394854</c:v>
                </c:pt>
                <c:pt idx="32">
                  <c:v>7708869</c:v>
                </c:pt>
                <c:pt idx="33">
                  <c:v>5329977</c:v>
                </c:pt>
                <c:pt idx="34">
                  <c:v>5744362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6E-438E-9481-3F5D755E6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8262351"/>
        <c:axId val="629967120"/>
      </c:lineChart>
      <c:catAx>
        <c:axId val="1118262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29967120"/>
        <c:crosses val="autoZero"/>
        <c:auto val="1"/>
        <c:lblAlgn val="ctr"/>
        <c:lblOffset val="100"/>
        <c:noMultiLvlLbl val="0"/>
      </c:catAx>
      <c:valAx>
        <c:axId val="629967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18262351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繰り出し金</a:t>
            </a:r>
            <a:endParaRPr lang="en-US" sz="28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 altLang="ja-JP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歳入歳出分析!$A$78</c:f>
              <c:strCache>
                <c:ptCount val="1"/>
                <c:pt idx="0">
                  <c:v>国保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歳入歳出分析!$B$78:$AJ$78</c:f>
              <c:numCache>
                <c:formatCode>#,##0;"△ "#,##0</c:formatCode>
                <c:ptCount val="35"/>
                <c:pt idx="0">
                  <c:v>840300</c:v>
                </c:pt>
                <c:pt idx="1">
                  <c:v>977000</c:v>
                </c:pt>
                <c:pt idx="2">
                  <c:v>958000</c:v>
                </c:pt>
                <c:pt idx="3">
                  <c:v>830000</c:v>
                </c:pt>
                <c:pt idx="4">
                  <c:v>1948668</c:v>
                </c:pt>
                <c:pt idx="5">
                  <c:v>2957185</c:v>
                </c:pt>
                <c:pt idx="6">
                  <c:v>2919713</c:v>
                </c:pt>
                <c:pt idx="7">
                  <c:v>2116415</c:v>
                </c:pt>
                <c:pt idx="8">
                  <c:v>2959462</c:v>
                </c:pt>
                <c:pt idx="9">
                  <c:v>2533469</c:v>
                </c:pt>
                <c:pt idx="10">
                  <c:v>3503153</c:v>
                </c:pt>
                <c:pt idx="11">
                  <c:v>2750639</c:v>
                </c:pt>
                <c:pt idx="12">
                  <c:v>2400579</c:v>
                </c:pt>
                <c:pt idx="13">
                  <c:v>2313343</c:v>
                </c:pt>
                <c:pt idx="14">
                  <c:v>2316852</c:v>
                </c:pt>
                <c:pt idx="15">
                  <c:v>2326659</c:v>
                </c:pt>
                <c:pt idx="16">
                  <c:v>2893979</c:v>
                </c:pt>
                <c:pt idx="17">
                  <c:v>2481728</c:v>
                </c:pt>
                <c:pt idx="18">
                  <c:v>2063939</c:v>
                </c:pt>
                <c:pt idx="19">
                  <c:v>2694187</c:v>
                </c:pt>
                <c:pt idx="20">
                  <c:v>2470589</c:v>
                </c:pt>
                <c:pt idx="21">
                  <c:v>2685424</c:v>
                </c:pt>
                <c:pt idx="22">
                  <c:v>2615916</c:v>
                </c:pt>
                <c:pt idx="23">
                  <c:v>2797250</c:v>
                </c:pt>
                <c:pt idx="24">
                  <c:v>3204153</c:v>
                </c:pt>
                <c:pt idx="25">
                  <c:v>3903205</c:v>
                </c:pt>
                <c:pt idx="26">
                  <c:v>1656911</c:v>
                </c:pt>
                <c:pt idx="27">
                  <c:v>3391288</c:v>
                </c:pt>
                <c:pt idx="28">
                  <c:v>2604442</c:v>
                </c:pt>
                <c:pt idx="29">
                  <c:v>2335734</c:v>
                </c:pt>
                <c:pt idx="30">
                  <c:v>2990660</c:v>
                </c:pt>
                <c:pt idx="31">
                  <c:v>2995903</c:v>
                </c:pt>
                <c:pt idx="32">
                  <c:v>2770385</c:v>
                </c:pt>
                <c:pt idx="33">
                  <c:v>3051124</c:v>
                </c:pt>
                <c:pt idx="34">
                  <c:v>3001815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E2-4316-9DAE-9D8F2B7B1A7E}"/>
            </c:ext>
          </c:extLst>
        </c:ser>
        <c:ser>
          <c:idx val="1"/>
          <c:order val="1"/>
          <c:tx>
            <c:strRef>
              <c:f>歳入歳出分析!$A$79</c:f>
              <c:strCache>
                <c:ptCount val="1"/>
                <c:pt idx="0">
                  <c:v>老人保健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歳入歳出分析!$B$79:$AJ$79</c:f>
              <c:numCache>
                <c:formatCode>#,##0;"△ "#,##0</c:formatCode>
                <c:ptCount val="35"/>
                <c:pt idx="0">
                  <c:v>507215</c:v>
                </c:pt>
                <c:pt idx="1">
                  <c:v>553186</c:v>
                </c:pt>
                <c:pt idx="2">
                  <c:v>592571</c:v>
                </c:pt>
                <c:pt idx="3">
                  <c:v>711405</c:v>
                </c:pt>
                <c:pt idx="4">
                  <c:v>863850</c:v>
                </c:pt>
                <c:pt idx="5">
                  <c:v>970263</c:v>
                </c:pt>
                <c:pt idx="6">
                  <c:v>947474</c:v>
                </c:pt>
                <c:pt idx="7">
                  <c:v>1012734</c:v>
                </c:pt>
                <c:pt idx="8">
                  <c:v>1097347</c:v>
                </c:pt>
                <c:pt idx="9">
                  <c:v>929154</c:v>
                </c:pt>
                <c:pt idx="10">
                  <c:v>1000616</c:v>
                </c:pt>
                <c:pt idx="11">
                  <c:v>1072059</c:v>
                </c:pt>
                <c:pt idx="12">
                  <c:v>1295532</c:v>
                </c:pt>
                <c:pt idx="13">
                  <c:v>692934</c:v>
                </c:pt>
                <c:pt idx="14">
                  <c:v>1338038</c:v>
                </c:pt>
                <c:pt idx="15">
                  <c:v>1836117</c:v>
                </c:pt>
                <c:pt idx="16">
                  <c:v>1517537</c:v>
                </c:pt>
                <c:pt idx="17">
                  <c:v>7645</c:v>
                </c:pt>
                <c:pt idx="18">
                  <c:v>7093</c:v>
                </c:pt>
                <c:pt idx="19">
                  <c:v>6913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E2-4316-9DAE-9D8F2B7B1A7E}"/>
            </c:ext>
          </c:extLst>
        </c:ser>
        <c:ser>
          <c:idx val="2"/>
          <c:order val="2"/>
          <c:tx>
            <c:strRef>
              <c:f>歳入歳出分析!$A$80</c:f>
              <c:strCache>
                <c:ptCount val="1"/>
                <c:pt idx="0">
                  <c:v>後期高齢者</c:v>
                </c:pt>
              </c:strCache>
            </c:strRef>
          </c:tx>
          <c:spPr>
            <a:ln w="635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歳入歳出分析!$B$80:$AJ$80</c:f>
              <c:numCache>
                <c:formatCode>#,##0;"△ "#,##0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1704621</c:v>
                </c:pt>
                <c:pt idx="18">
                  <c:v>1952521</c:v>
                </c:pt>
                <c:pt idx="19">
                  <c:v>2080842</c:v>
                </c:pt>
                <c:pt idx="20">
                  <c:v>2291226</c:v>
                </c:pt>
                <c:pt idx="21">
                  <c:v>2515135</c:v>
                </c:pt>
                <c:pt idx="22">
                  <c:v>2604860</c:v>
                </c:pt>
                <c:pt idx="23">
                  <c:v>2718646</c:v>
                </c:pt>
                <c:pt idx="24">
                  <c:v>2949502</c:v>
                </c:pt>
                <c:pt idx="25">
                  <c:v>2983087</c:v>
                </c:pt>
                <c:pt idx="26">
                  <c:v>3189139</c:v>
                </c:pt>
                <c:pt idx="27">
                  <c:v>3447705</c:v>
                </c:pt>
                <c:pt idx="28">
                  <c:v>3595209</c:v>
                </c:pt>
                <c:pt idx="29">
                  <c:v>3692302</c:v>
                </c:pt>
                <c:pt idx="30">
                  <c:v>3926792</c:v>
                </c:pt>
                <c:pt idx="31">
                  <c:v>4147203</c:v>
                </c:pt>
                <c:pt idx="32">
                  <c:v>4387254</c:v>
                </c:pt>
                <c:pt idx="33">
                  <c:v>4559777</c:v>
                </c:pt>
                <c:pt idx="34">
                  <c:v>4728810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E2-4316-9DAE-9D8F2B7B1A7E}"/>
            </c:ext>
          </c:extLst>
        </c:ser>
        <c:ser>
          <c:idx val="3"/>
          <c:order val="3"/>
          <c:tx>
            <c:strRef>
              <c:f>歳入歳出分析!$A$81</c:f>
              <c:strCache>
                <c:ptCount val="1"/>
                <c:pt idx="0">
                  <c:v>介護保険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歳入歳出分析!$B$81:$AJ$81</c:f>
              <c:numCache>
                <c:formatCode>General</c:formatCode>
                <c:ptCount val="3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979736</c:v>
                </c:pt>
                <c:pt idx="10">
                  <c:v>991396</c:v>
                </c:pt>
                <c:pt idx="11">
                  <c:v>1124021</c:v>
                </c:pt>
                <c:pt idx="12">
                  <c:v>1238661</c:v>
                </c:pt>
                <c:pt idx="13">
                  <c:v>1368186</c:v>
                </c:pt>
                <c:pt idx="14">
                  <c:v>1541744</c:v>
                </c:pt>
                <c:pt idx="15">
                  <c:v>1544826</c:v>
                </c:pt>
                <c:pt idx="16">
                  <c:v>1693848</c:v>
                </c:pt>
                <c:pt idx="17">
                  <c:v>1788172</c:v>
                </c:pt>
                <c:pt idx="18">
                  <c:v>1969624</c:v>
                </c:pt>
                <c:pt idx="19">
                  <c:v>2075451</c:v>
                </c:pt>
                <c:pt idx="20">
                  <c:v>2249532</c:v>
                </c:pt>
                <c:pt idx="21">
                  <c:v>2354848</c:v>
                </c:pt>
                <c:pt idx="22">
                  <c:v>2420722</c:v>
                </c:pt>
                <c:pt idx="23">
                  <c:v>2499075</c:v>
                </c:pt>
                <c:pt idx="24">
                  <c:v>2719939</c:v>
                </c:pt>
                <c:pt idx="25">
                  <c:v>2785642</c:v>
                </c:pt>
                <c:pt idx="26">
                  <c:v>2991156</c:v>
                </c:pt>
                <c:pt idx="27">
                  <c:v>3096551</c:v>
                </c:pt>
                <c:pt idx="28">
                  <c:v>3338078</c:v>
                </c:pt>
                <c:pt idx="29">
                  <c:v>3580593</c:v>
                </c:pt>
                <c:pt idx="30">
                  <c:v>3566574</c:v>
                </c:pt>
                <c:pt idx="31">
                  <c:v>3661610</c:v>
                </c:pt>
                <c:pt idx="32">
                  <c:v>3882572</c:v>
                </c:pt>
                <c:pt idx="33">
                  <c:v>4211997</c:v>
                </c:pt>
                <c:pt idx="34">
                  <c:v>4347632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E2-4316-9DAE-9D8F2B7B1A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30640991"/>
        <c:axId val="1275721487"/>
      </c:lineChart>
      <c:catAx>
        <c:axId val="93064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275721487"/>
        <c:crosses val="autoZero"/>
        <c:auto val="1"/>
        <c:lblAlgn val="ctr"/>
        <c:lblOffset val="100"/>
        <c:noMultiLvlLbl val="0"/>
      </c:catAx>
      <c:valAx>
        <c:axId val="12757214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億円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930640991"/>
        <c:crosses val="autoZero"/>
        <c:crossBetween val="between"/>
        <c:dispUnits>
          <c:builtInUnit val="hundredThousands"/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ja-JP"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sz="2800" b="1"/>
              <a:t>人口と職員数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歳入歳出分析!$A$2</c:f>
              <c:strCache>
                <c:ptCount val="1"/>
                <c:pt idx="0">
                  <c:v>人口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歳入歳出分析!$B$2:$AJ$2</c:f>
              <c:numCache>
                <c:formatCode>#,##0_);[Red]\(#,##0\)</c:formatCode>
                <c:ptCount val="35"/>
                <c:pt idx="0">
                  <c:v>302693</c:v>
                </c:pt>
                <c:pt idx="1">
                  <c:v>307000</c:v>
                </c:pt>
                <c:pt idx="2">
                  <c:v>311214</c:v>
                </c:pt>
                <c:pt idx="3">
                  <c:v>315470</c:v>
                </c:pt>
                <c:pt idx="4">
                  <c:v>317841</c:v>
                </c:pt>
                <c:pt idx="5">
                  <c:v>319667</c:v>
                </c:pt>
                <c:pt idx="6">
                  <c:v>321100</c:v>
                </c:pt>
                <c:pt idx="7">
                  <c:v>322478</c:v>
                </c:pt>
                <c:pt idx="8">
                  <c:v>323642</c:v>
                </c:pt>
                <c:pt idx="9">
                  <c:v>324253</c:v>
                </c:pt>
                <c:pt idx="10">
                  <c:v>325373</c:v>
                </c:pt>
                <c:pt idx="11">
                  <c:v>326321</c:v>
                </c:pt>
                <c:pt idx="12">
                  <c:v>327428</c:v>
                </c:pt>
                <c:pt idx="13">
                  <c:v>327881</c:v>
                </c:pt>
                <c:pt idx="14">
                  <c:v>328200</c:v>
                </c:pt>
                <c:pt idx="15">
                  <c:v>328917</c:v>
                </c:pt>
                <c:pt idx="16">
                  <c:v>330414</c:v>
                </c:pt>
                <c:pt idx="17">
                  <c:v>333003</c:v>
                </c:pt>
                <c:pt idx="18">
                  <c:v>335924</c:v>
                </c:pt>
                <c:pt idx="19">
                  <c:v>338536</c:v>
                </c:pt>
                <c:pt idx="20">
                  <c:v>340520</c:v>
                </c:pt>
                <c:pt idx="21">
                  <c:v>347010</c:v>
                </c:pt>
                <c:pt idx="22">
                  <c:v>348723</c:v>
                </c:pt>
                <c:pt idx="23">
                  <c:v>349388</c:v>
                </c:pt>
                <c:pt idx="24">
                  <c:v>350457</c:v>
                </c:pt>
                <c:pt idx="25">
                  <c:v>351863</c:v>
                </c:pt>
                <c:pt idx="26">
                  <c:v>352418</c:v>
                </c:pt>
                <c:pt idx="27">
                  <c:v>353078</c:v>
                </c:pt>
                <c:pt idx="28">
                  <c:v>353456</c:v>
                </c:pt>
                <c:pt idx="29">
                  <c:v>353442</c:v>
                </c:pt>
                <c:pt idx="30">
                  <c:v>352896</c:v>
                </c:pt>
                <c:pt idx="31">
                  <c:v>352986</c:v>
                </c:pt>
                <c:pt idx="32">
                  <c:v>352836</c:v>
                </c:pt>
                <c:pt idx="33">
                  <c:v>352673</c:v>
                </c:pt>
                <c:pt idx="34">
                  <c:v>352637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C3-466F-83AB-0768D5C16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33143951"/>
        <c:axId val="701341295"/>
      </c:barChart>
      <c:lineChart>
        <c:grouping val="standard"/>
        <c:varyColors val="0"/>
        <c:ser>
          <c:idx val="1"/>
          <c:order val="1"/>
          <c:tx>
            <c:strRef>
              <c:f>歳入歳出分析!$A$59</c:f>
              <c:strCache>
                <c:ptCount val="1"/>
                <c:pt idx="0">
                  <c:v>一般職員</c:v>
                </c:pt>
              </c:strCache>
            </c:strRef>
          </c:tx>
          <c:spPr>
            <a:ln w="635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歳入歳出分析!$B$59:$AJ$59</c:f>
              <c:numCache>
                <c:formatCode>#,##0_);[Red]\(#,##0\)</c:formatCode>
                <c:ptCount val="35"/>
                <c:pt idx="0">
                  <c:v>1361</c:v>
                </c:pt>
                <c:pt idx="1">
                  <c:v>1402</c:v>
                </c:pt>
                <c:pt idx="2">
                  <c:v>1429</c:v>
                </c:pt>
                <c:pt idx="3">
                  <c:v>1438</c:v>
                </c:pt>
                <c:pt idx="4">
                  <c:v>1448</c:v>
                </c:pt>
                <c:pt idx="5">
                  <c:v>1457</c:v>
                </c:pt>
                <c:pt idx="6">
                  <c:v>1466</c:v>
                </c:pt>
                <c:pt idx="7">
                  <c:v>1487</c:v>
                </c:pt>
                <c:pt idx="8">
                  <c:v>1510</c:v>
                </c:pt>
                <c:pt idx="9">
                  <c:v>1494</c:v>
                </c:pt>
                <c:pt idx="10">
                  <c:v>1528</c:v>
                </c:pt>
                <c:pt idx="11">
                  <c:v>1561</c:v>
                </c:pt>
                <c:pt idx="12">
                  <c:v>1579</c:v>
                </c:pt>
                <c:pt idx="13">
                  <c:v>1577</c:v>
                </c:pt>
                <c:pt idx="14">
                  <c:v>1601</c:v>
                </c:pt>
                <c:pt idx="15">
                  <c:v>1596</c:v>
                </c:pt>
                <c:pt idx="16">
                  <c:v>1598</c:v>
                </c:pt>
                <c:pt idx="17">
                  <c:v>1585</c:v>
                </c:pt>
                <c:pt idx="18">
                  <c:v>1562</c:v>
                </c:pt>
                <c:pt idx="19">
                  <c:v>1550</c:v>
                </c:pt>
                <c:pt idx="20">
                  <c:v>1541</c:v>
                </c:pt>
                <c:pt idx="21">
                  <c:v>1570</c:v>
                </c:pt>
                <c:pt idx="22">
                  <c:v>1579</c:v>
                </c:pt>
                <c:pt idx="23">
                  <c:v>1591</c:v>
                </c:pt>
                <c:pt idx="24">
                  <c:v>1660</c:v>
                </c:pt>
                <c:pt idx="25">
                  <c:v>1657</c:v>
                </c:pt>
                <c:pt idx="26">
                  <c:v>1657</c:v>
                </c:pt>
                <c:pt idx="27">
                  <c:v>1675</c:v>
                </c:pt>
                <c:pt idx="28">
                  <c:v>1710</c:v>
                </c:pt>
                <c:pt idx="29">
                  <c:v>1703</c:v>
                </c:pt>
                <c:pt idx="30">
                  <c:v>1734</c:v>
                </c:pt>
                <c:pt idx="31">
                  <c:v>1733</c:v>
                </c:pt>
                <c:pt idx="32">
                  <c:v>1767</c:v>
                </c:pt>
                <c:pt idx="33">
                  <c:v>1825</c:v>
                </c:pt>
                <c:pt idx="34">
                  <c:v>1873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9C3-466F-83AB-0768D5C16E51}"/>
            </c:ext>
          </c:extLst>
        </c:ser>
        <c:ser>
          <c:idx val="2"/>
          <c:order val="2"/>
          <c:tx>
            <c:strRef>
              <c:f>歳入歳出分析!$A$60</c:f>
              <c:strCache>
                <c:ptCount val="1"/>
                <c:pt idx="0">
                  <c:v>技能労務職員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歳入歳出分析!$B$1:$AJ$1</c:f>
              <c:strCache>
                <c:ptCount val="35"/>
                <c:pt idx="0">
                  <c:v>平成3年度</c:v>
                </c:pt>
                <c:pt idx="1">
                  <c:v>平成4年度</c:v>
                </c:pt>
                <c:pt idx="2">
                  <c:v>平成5年度</c:v>
                </c:pt>
                <c:pt idx="3">
                  <c:v>平成6年度</c:v>
                </c:pt>
                <c:pt idx="4">
                  <c:v>平成7年度</c:v>
                </c:pt>
                <c:pt idx="5">
                  <c:v>平成8年度</c:v>
                </c:pt>
                <c:pt idx="6">
                  <c:v>平成9年度</c:v>
                </c:pt>
                <c:pt idx="7">
                  <c:v>平成10年度</c:v>
                </c:pt>
                <c:pt idx="8">
                  <c:v>平成11年度</c:v>
                </c:pt>
                <c:pt idx="9">
                  <c:v>平成12年度</c:v>
                </c:pt>
                <c:pt idx="10">
                  <c:v>平成13年度</c:v>
                </c:pt>
                <c:pt idx="11">
                  <c:v>平成14年度</c:v>
                </c:pt>
                <c:pt idx="12">
                  <c:v>平成15年度</c:v>
                </c:pt>
                <c:pt idx="13">
                  <c:v>平成16年度</c:v>
                </c:pt>
                <c:pt idx="14">
                  <c:v>平成17年度</c:v>
                </c:pt>
                <c:pt idx="15">
                  <c:v>平成18年度</c:v>
                </c:pt>
                <c:pt idx="16">
                  <c:v>平成19年度</c:v>
                </c:pt>
                <c:pt idx="17">
                  <c:v>平成20年度</c:v>
                </c:pt>
                <c:pt idx="18">
                  <c:v>平成21年度</c:v>
                </c:pt>
                <c:pt idx="19">
                  <c:v>平成22年度</c:v>
                </c:pt>
                <c:pt idx="20">
                  <c:v>平成23年度</c:v>
                </c:pt>
                <c:pt idx="21">
                  <c:v>平成24年度</c:v>
                </c:pt>
                <c:pt idx="22">
                  <c:v>平成25年度</c:v>
                </c:pt>
                <c:pt idx="23">
                  <c:v>平成26年度</c:v>
                </c:pt>
                <c:pt idx="24">
                  <c:v>平成27年度</c:v>
                </c:pt>
                <c:pt idx="25">
                  <c:v>平成28年度</c:v>
                </c:pt>
                <c:pt idx="26">
                  <c:v>平成29年度</c:v>
                </c:pt>
                <c:pt idx="27">
                  <c:v>平成30年度</c:v>
                </c:pt>
                <c:pt idx="28">
                  <c:v>令和元年度</c:v>
                </c:pt>
                <c:pt idx="29">
                  <c:v>令和2年度</c:v>
                </c:pt>
                <c:pt idx="30">
                  <c:v>令和3年度</c:v>
                </c:pt>
                <c:pt idx="31">
                  <c:v>令和4年度</c:v>
                </c:pt>
                <c:pt idx="32">
                  <c:v>令和5年度</c:v>
                </c:pt>
                <c:pt idx="33">
                  <c:v>令和6年度</c:v>
                </c:pt>
                <c:pt idx="34">
                  <c:v>令和7年度</c:v>
                </c:pt>
              </c:strCache>
            </c:strRef>
          </c:cat>
          <c:val>
            <c:numRef>
              <c:f>歳入歳出分析!$B$60:$AJ$60</c:f>
              <c:numCache>
                <c:formatCode>#,##0_);[Red]\(#,##0\)</c:formatCode>
                <c:ptCount val="35"/>
                <c:pt idx="0">
                  <c:v>537</c:v>
                </c:pt>
                <c:pt idx="1">
                  <c:v>538</c:v>
                </c:pt>
                <c:pt idx="2">
                  <c:v>540</c:v>
                </c:pt>
                <c:pt idx="3">
                  <c:v>534</c:v>
                </c:pt>
                <c:pt idx="4">
                  <c:v>520</c:v>
                </c:pt>
                <c:pt idx="5">
                  <c:v>512</c:v>
                </c:pt>
                <c:pt idx="6">
                  <c:v>510</c:v>
                </c:pt>
                <c:pt idx="7">
                  <c:v>512</c:v>
                </c:pt>
                <c:pt idx="8">
                  <c:v>505</c:v>
                </c:pt>
                <c:pt idx="9">
                  <c:v>504</c:v>
                </c:pt>
                <c:pt idx="10">
                  <c:v>499</c:v>
                </c:pt>
                <c:pt idx="11">
                  <c:v>491</c:v>
                </c:pt>
                <c:pt idx="12">
                  <c:v>486</c:v>
                </c:pt>
                <c:pt idx="13">
                  <c:v>467</c:v>
                </c:pt>
                <c:pt idx="14">
                  <c:v>447</c:v>
                </c:pt>
                <c:pt idx="15">
                  <c:v>435</c:v>
                </c:pt>
                <c:pt idx="16">
                  <c:v>425</c:v>
                </c:pt>
                <c:pt idx="17">
                  <c:v>415</c:v>
                </c:pt>
                <c:pt idx="18">
                  <c:v>398</c:v>
                </c:pt>
                <c:pt idx="19">
                  <c:v>392</c:v>
                </c:pt>
                <c:pt idx="20">
                  <c:v>378</c:v>
                </c:pt>
                <c:pt idx="21">
                  <c:v>392</c:v>
                </c:pt>
                <c:pt idx="22">
                  <c:v>392</c:v>
                </c:pt>
                <c:pt idx="23">
                  <c:v>386</c:v>
                </c:pt>
                <c:pt idx="24">
                  <c:v>381</c:v>
                </c:pt>
                <c:pt idx="25">
                  <c:v>369</c:v>
                </c:pt>
                <c:pt idx="26">
                  <c:v>369</c:v>
                </c:pt>
                <c:pt idx="27">
                  <c:v>322</c:v>
                </c:pt>
                <c:pt idx="28">
                  <c:v>316</c:v>
                </c:pt>
                <c:pt idx="29">
                  <c:v>306</c:v>
                </c:pt>
                <c:pt idx="30">
                  <c:v>296</c:v>
                </c:pt>
                <c:pt idx="31">
                  <c:v>296</c:v>
                </c:pt>
                <c:pt idx="32">
                  <c:v>291</c:v>
                </c:pt>
                <c:pt idx="33">
                  <c:v>279</c:v>
                </c:pt>
                <c:pt idx="34">
                  <c:v>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9C3-466F-83AB-0768D5C16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20223"/>
        <c:axId val="701342735"/>
      </c:lineChart>
      <c:catAx>
        <c:axId val="2262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01342735"/>
        <c:crosses val="autoZero"/>
        <c:auto val="1"/>
        <c:lblAlgn val="ctr"/>
        <c:lblOffset val="100"/>
        <c:noMultiLvlLbl val="0"/>
      </c:catAx>
      <c:valAx>
        <c:axId val="701342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 &quot;人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2620223"/>
        <c:crosses val="autoZero"/>
        <c:crossBetween val="between"/>
      </c:valAx>
      <c:valAx>
        <c:axId val="701341295"/>
        <c:scaling>
          <c:orientation val="minMax"/>
          <c:max val="360000"/>
          <c:min val="0"/>
        </c:scaling>
        <c:delete val="0"/>
        <c:axPos val="r"/>
        <c:numFmt formatCode="General\ &quot;万人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33143951"/>
        <c:crosses val="max"/>
        <c:crossBetween val="between"/>
        <c:majorUnit val="72000"/>
        <c:dispUnits>
          <c:builtInUnit val="tenThousands"/>
        </c:dispUnits>
      </c:valAx>
      <c:catAx>
        <c:axId val="113314395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1341295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ja-JP"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747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101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31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95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166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19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0288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24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8796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466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54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5E6D19-CF2D-4E8A-BB55-7351F49661E5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30DCD8-9D93-457F-9A7B-55958E8545D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14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55E6B-7E5D-FE4A-8517-51936CF2B2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令和</a:t>
            </a:r>
            <a:r>
              <a:rPr lang="ja-JP" altLang="en-US" sz="540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７年度</a:t>
            </a:r>
            <a:r>
              <a:rPr lang="ja-JP" altLang="en-US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決算を見る</a:t>
            </a:r>
            <a:endParaRPr kumimoji="1" lang="ja-JP" altLang="en-US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862BC07-5701-9DFD-DD60-4103B19A8B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/>
              <a:t>決算総括表による財政分析</a:t>
            </a:r>
          </a:p>
        </p:txBody>
      </p:sp>
    </p:spTree>
    <p:extLst>
      <p:ext uri="{BB962C8B-B14F-4D97-AF65-F5344CB8AC3E}">
        <p14:creationId xmlns:p14="http://schemas.microsoft.com/office/powerpoint/2010/main" val="3769719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B66D9D4A-8BB6-430A-BAD5-152C9F8C55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3732755"/>
              </p:ext>
            </p:extLst>
          </p:nvPr>
        </p:nvGraphicFramePr>
        <p:xfrm>
          <a:off x="359229" y="402771"/>
          <a:ext cx="8479971" cy="6128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8903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4B2D1B74-0E55-4084-A871-A0A11AEE06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879880"/>
              </p:ext>
            </p:extLst>
          </p:nvPr>
        </p:nvGraphicFramePr>
        <p:xfrm>
          <a:off x="381000" y="283029"/>
          <a:ext cx="8447314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20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ABDE57C5-671E-4942-9368-DC76A97E31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672386"/>
              </p:ext>
            </p:extLst>
          </p:nvPr>
        </p:nvGraphicFramePr>
        <p:xfrm>
          <a:off x="391884" y="359228"/>
          <a:ext cx="8131629" cy="6117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3922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37B09D22-9FD9-4F08-87D5-D1012C928E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007686"/>
              </p:ext>
            </p:extLst>
          </p:nvPr>
        </p:nvGraphicFramePr>
        <p:xfrm>
          <a:off x="391886" y="239485"/>
          <a:ext cx="8382000" cy="6335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8849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B4FBFFD1-AABD-4BA5-B8BF-2A8FDDFFC9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0923210"/>
              </p:ext>
            </p:extLst>
          </p:nvPr>
        </p:nvGraphicFramePr>
        <p:xfrm>
          <a:off x="446314" y="250371"/>
          <a:ext cx="8327572" cy="6346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640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E761AB6-F60E-4D2A-A92B-CD73F1708B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0290784"/>
              </p:ext>
            </p:extLst>
          </p:nvPr>
        </p:nvGraphicFramePr>
        <p:xfrm>
          <a:off x="391885" y="326571"/>
          <a:ext cx="8349344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35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455C38A6-64FD-4F61-A5FC-5E8285F78E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2965012"/>
              </p:ext>
            </p:extLst>
          </p:nvPr>
        </p:nvGraphicFramePr>
        <p:xfrm>
          <a:off x="391886" y="348342"/>
          <a:ext cx="8360228" cy="619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2240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  <p:bldGraphic spid="2" grpId="1" uiExpand="1">
        <p:bldSub>
          <a:bldChart bld="series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56A3C034-0EAE-4AFE-954F-EAA5919EBD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582067"/>
              </p:ext>
            </p:extLst>
          </p:nvPr>
        </p:nvGraphicFramePr>
        <p:xfrm>
          <a:off x="348341" y="413656"/>
          <a:ext cx="8392887" cy="6063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5553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5385025D-BBDB-4F04-B724-9D8AE0ADD5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128686"/>
              </p:ext>
            </p:extLst>
          </p:nvPr>
        </p:nvGraphicFramePr>
        <p:xfrm>
          <a:off x="283028" y="261257"/>
          <a:ext cx="8556172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6669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45D3E46D-DDD7-4A26-A2B3-B7B6EC0CA8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855400"/>
              </p:ext>
            </p:extLst>
          </p:nvPr>
        </p:nvGraphicFramePr>
        <p:xfrm>
          <a:off x="293913" y="348343"/>
          <a:ext cx="8414657" cy="6161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949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</p:bldLst>
  </p:timing>
</p:sld>
</file>

<file path=ppt/theme/theme1.xml><?xml version="1.0" encoding="utf-8"?>
<a:theme xmlns:a="http://schemas.openxmlformats.org/drawingml/2006/main" name="Office テーマ">
  <a:themeElements>
    <a:clrScheme name="シック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Application>Microsoft Office PowerPoint</Application>
  <PresentationFormat>On-screen Show (4:3)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テーマ</vt:lpstr>
      <vt:lpstr>令和７年度決算を見る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有一 柿田</dc:creator>
  <cp:revision>1</cp:revision>
  <cp:lastPrinted>2026-08-31T00:21:34Z</cp:lastPrinted>
  <dcterms:created xsi:type="dcterms:W3CDTF">2026-08-30T03:18:27Z</dcterms:created>
  <dcterms:modified xsi:type="dcterms:W3CDTF">2026-09-02T08:01:10Z</dcterms:modified>
</cp:coreProperties>
</file>